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99"/>
  </p:notesMasterIdLst>
  <p:sldIdLst>
    <p:sldId id="256" r:id="rId2"/>
    <p:sldId id="301" r:id="rId3"/>
    <p:sldId id="257" r:id="rId4"/>
    <p:sldId id="258" r:id="rId5"/>
    <p:sldId id="260" r:id="rId6"/>
    <p:sldId id="259" r:id="rId7"/>
    <p:sldId id="261" r:id="rId8"/>
    <p:sldId id="262" r:id="rId9"/>
    <p:sldId id="333" r:id="rId10"/>
    <p:sldId id="263" r:id="rId11"/>
    <p:sldId id="264" r:id="rId12"/>
    <p:sldId id="265" r:id="rId13"/>
    <p:sldId id="266" r:id="rId14"/>
    <p:sldId id="282" r:id="rId15"/>
    <p:sldId id="267" r:id="rId16"/>
    <p:sldId id="268" r:id="rId17"/>
    <p:sldId id="354" r:id="rId18"/>
    <p:sldId id="269" r:id="rId19"/>
    <p:sldId id="283" r:id="rId20"/>
    <p:sldId id="302" r:id="rId21"/>
    <p:sldId id="305" r:id="rId22"/>
    <p:sldId id="284" r:id="rId23"/>
    <p:sldId id="285" r:id="rId24"/>
    <p:sldId id="303" r:id="rId25"/>
    <p:sldId id="270" r:id="rId26"/>
    <p:sldId id="271" r:id="rId27"/>
    <p:sldId id="286" r:id="rId28"/>
    <p:sldId id="272" r:id="rId29"/>
    <p:sldId id="306" r:id="rId30"/>
    <p:sldId id="307" r:id="rId31"/>
    <p:sldId id="273" r:id="rId32"/>
    <p:sldId id="287" r:id="rId33"/>
    <p:sldId id="274" r:id="rId34"/>
    <p:sldId id="275" r:id="rId35"/>
    <p:sldId id="334" r:id="rId36"/>
    <p:sldId id="288" r:id="rId37"/>
    <p:sldId id="276" r:id="rId38"/>
    <p:sldId id="308" r:id="rId39"/>
    <p:sldId id="309" r:id="rId40"/>
    <p:sldId id="310" r:id="rId41"/>
    <p:sldId id="311" r:id="rId42"/>
    <p:sldId id="289" r:id="rId43"/>
    <p:sldId id="278" r:id="rId44"/>
    <p:sldId id="292" r:id="rId45"/>
    <p:sldId id="281" r:id="rId46"/>
    <p:sldId id="280" r:id="rId47"/>
    <p:sldId id="291" r:id="rId48"/>
    <p:sldId id="293" r:id="rId49"/>
    <p:sldId id="294" r:id="rId50"/>
    <p:sldId id="295" r:id="rId51"/>
    <p:sldId id="296" r:id="rId52"/>
    <p:sldId id="312" r:id="rId53"/>
    <p:sldId id="297" r:id="rId54"/>
    <p:sldId id="298" r:id="rId55"/>
    <p:sldId id="313" r:id="rId56"/>
    <p:sldId id="299" r:id="rId57"/>
    <p:sldId id="300" r:id="rId58"/>
    <p:sldId id="314" r:id="rId59"/>
    <p:sldId id="315" r:id="rId60"/>
    <p:sldId id="335" r:id="rId61"/>
    <p:sldId id="316" r:id="rId62"/>
    <p:sldId id="317" r:id="rId63"/>
    <p:sldId id="318" r:id="rId64"/>
    <p:sldId id="319" r:id="rId65"/>
    <p:sldId id="320" r:id="rId66"/>
    <p:sldId id="329" r:id="rId67"/>
    <p:sldId id="321" r:id="rId68"/>
    <p:sldId id="322" r:id="rId69"/>
    <p:sldId id="323" r:id="rId70"/>
    <p:sldId id="324" r:id="rId71"/>
    <p:sldId id="325" r:id="rId72"/>
    <p:sldId id="326" r:id="rId73"/>
    <p:sldId id="327" r:id="rId74"/>
    <p:sldId id="328" r:id="rId75"/>
    <p:sldId id="330" r:id="rId76"/>
    <p:sldId id="279" r:id="rId77"/>
    <p:sldId id="331" r:id="rId78"/>
    <p:sldId id="337" r:id="rId79"/>
    <p:sldId id="338" r:id="rId80"/>
    <p:sldId id="336" r:id="rId81"/>
    <p:sldId id="339" r:id="rId82"/>
    <p:sldId id="340" r:id="rId83"/>
    <p:sldId id="341" r:id="rId84"/>
    <p:sldId id="344" r:id="rId85"/>
    <p:sldId id="342" r:id="rId86"/>
    <p:sldId id="343" r:id="rId87"/>
    <p:sldId id="345" r:id="rId88"/>
    <p:sldId id="346" r:id="rId89"/>
    <p:sldId id="347" r:id="rId90"/>
    <p:sldId id="349" r:id="rId91"/>
    <p:sldId id="356" r:id="rId92"/>
    <p:sldId id="350" r:id="rId93"/>
    <p:sldId id="351" r:id="rId94"/>
    <p:sldId id="352" r:id="rId95"/>
    <p:sldId id="355" r:id="rId96"/>
    <p:sldId id="348" r:id="rId97"/>
    <p:sldId id="353" r:id="rId9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85" autoAdjust="0"/>
    <p:restoredTop sz="93536" autoAdjust="0"/>
  </p:normalViewPr>
  <p:slideViewPr>
    <p:cSldViewPr snapToGrid="0">
      <p:cViewPr varScale="1">
        <p:scale>
          <a:sx n="66" d="100"/>
          <a:sy n="66" d="100"/>
        </p:scale>
        <p:origin x="106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D1235-64D4-4FC6-B40F-7913CF5B7FD7}" type="datetimeFigureOut">
              <a:rPr lang="it-IT" smtClean="0"/>
              <a:t>27/10/2016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9907C3-7D56-46EA-9181-907845506510}" type="slidenum">
              <a:rPr lang="it-IT" smtClean="0"/>
              <a:t>‹N›</a:t>
            </a:fld>
            <a:endParaRPr lang="it-IT"/>
          </a:p>
        </p:txBody>
      </p:sp>
    </p:spTree>
    <p:extLst>
      <p:ext uri="{BB962C8B-B14F-4D97-AF65-F5344CB8AC3E}">
        <p14:creationId xmlns:p14="http://schemas.microsoft.com/office/powerpoint/2010/main" val="3079115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OOTHÈQUE = </a:t>
            </a:r>
            <a:r>
              <a:rPr lang="it-IT" dirty="0" err="1" smtClean="0"/>
              <a:t>Groupe</a:t>
            </a:r>
            <a:r>
              <a:rPr lang="it-IT" dirty="0" smtClean="0"/>
              <a:t> d’</a:t>
            </a:r>
            <a:r>
              <a:rPr lang="it-IT" dirty="0" err="1" smtClean="0"/>
              <a:t>œufs</a:t>
            </a:r>
            <a:r>
              <a:rPr lang="it-IT" dirty="0" smtClean="0"/>
              <a:t> </a:t>
            </a:r>
            <a:r>
              <a:rPr lang="it-IT" dirty="0" err="1" smtClean="0"/>
              <a:t>enfermés</a:t>
            </a:r>
            <a:r>
              <a:rPr lang="it-IT" dirty="0" smtClean="0"/>
              <a:t> </a:t>
            </a:r>
            <a:r>
              <a:rPr lang="it-IT" dirty="0" err="1" smtClean="0"/>
              <a:t>dans</a:t>
            </a:r>
            <a:r>
              <a:rPr lang="it-IT" baseline="0" dirty="0" smtClean="0"/>
              <a:t> une </a:t>
            </a:r>
            <a:r>
              <a:rPr lang="it-IT" baseline="0" dirty="0" err="1" smtClean="0"/>
              <a:t>même</a:t>
            </a:r>
            <a:r>
              <a:rPr lang="it-IT" baseline="0" dirty="0" smtClean="0"/>
              <a:t> coque.</a:t>
            </a:r>
            <a:endParaRPr lang="it-IT" dirty="0"/>
          </a:p>
        </p:txBody>
      </p:sp>
      <p:sp>
        <p:nvSpPr>
          <p:cNvPr id="4" name="Segnaposto numero diapositiva 3"/>
          <p:cNvSpPr>
            <a:spLocks noGrp="1"/>
          </p:cNvSpPr>
          <p:nvPr>
            <p:ph type="sldNum" sz="quarter" idx="10"/>
          </p:nvPr>
        </p:nvSpPr>
        <p:spPr/>
        <p:txBody>
          <a:bodyPr/>
          <a:lstStyle/>
          <a:p>
            <a:fld id="{449907C3-7D56-46EA-9181-907845506510}" type="slidenum">
              <a:rPr lang="it-IT" smtClean="0"/>
              <a:t>49</a:t>
            </a:fld>
            <a:endParaRPr lang="it-IT"/>
          </a:p>
        </p:txBody>
      </p:sp>
    </p:spTree>
    <p:extLst>
      <p:ext uri="{BB962C8B-B14F-4D97-AF65-F5344CB8AC3E}">
        <p14:creationId xmlns:p14="http://schemas.microsoft.com/office/powerpoint/2010/main" val="333444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9907C3-7D56-46EA-9181-907845506510}" type="slidenum">
              <a:rPr lang="it-IT" smtClean="0"/>
              <a:t>52</a:t>
            </a:fld>
            <a:endParaRPr lang="it-IT"/>
          </a:p>
        </p:txBody>
      </p:sp>
    </p:spTree>
    <p:extLst>
      <p:ext uri="{BB962C8B-B14F-4D97-AF65-F5344CB8AC3E}">
        <p14:creationId xmlns:p14="http://schemas.microsoft.com/office/powerpoint/2010/main" val="510171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351633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2F57B82F-746C-4236-BEA6-E50E7B3969F8}" type="datetimeFigureOut">
              <a:rPr lang="it-IT" smtClean="0"/>
              <a:t>27/10/2016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2756811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it-IT" smtClean="0"/>
              <a:t>Fare clic per modificare lo stile del titolo</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287471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it-IT" smtClean="0"/>
              <a:t>Fare clic per modificare lo stile del titolo</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079139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28490529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741635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627247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nchor="t" anchorCtr="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461159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43857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267539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1379396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2F57B82F-746C-4236-BEA6-E50E7B3969F8}" type="datetimeFigureOut">
              <a:rPr lang="it-IT" smtClean="0"/>
              <a:t>27/10/2016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89211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2F57B82F-746C-4236-BEA6-E50E7B3969F8}" type="datetimeFigureOut">
              <a:rPr lang="it-IT" smtClean="0"/>
              <a:t>27/10/2016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445863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7" name="Date Placeholder 2"/>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3"/>
          <p:cNvSpPr>
            <a:spLocks noGrp="1"/>
          </p:cNvSpPr>
          <p:nvPr>
            <p:ph type="ftr" sz="quarter" idx="11"/>
          </p:nvPr>
        </p:nvSpPr>
        <p:spPr/>
        <p:txBody>
          <a:bodyPr/>
          <a:lstStyle/>
          <a:p>
            <a:endParaRPr lang="it-IT"/>
          </a:p>
        </p:txBody>
      </p:sp>
      <p:sp>
        <p:nvSpPr>
          <p:cNvPr id="6" name="Slide Number Placeholder 4"/>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434430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2"/>
          <p:cNvSpPr>
            <a:spLocks noGrp="1"/>
          </p:cNvSpPr>
          <p:nvPr>
            <p:ph type="ftr" sz="quarter" idx="11"/>
          </p:nvPr>
        </p:nvSpPr>
        <p:spPr/>
        <p:txBody>
          <a:bodyPr/>
          <a:lstStyle/>
          <a:p>
            <a:endParaRPr lang="it-IT"/>
          </a:p>
        </p:txBody>
      </p:sp>
      <p:sp>
        <p:nvSpPr>
          <p:cNvPr id="6" name="Slide Number Placeholder 3"/>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2966468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7" name="Date Placeholder 4"/>
          <p:cNvSpPr>
            <a:spLocks noGrp="1"/>
          </p:cNvSpPr>
          <p:nvPr>
            <p:ph type="dt" sz="half" idx="10"/>
          </p:nvPr>
        </p:nvSpPr>
        <p:spPr/>
        <p:txBody>
          <a:bodyPr/>
          <a:lstStyle/>
          <a:p>
            <a:fld id="{2F57B82F-746C-4236-BEA6-E50E7B3969F8}" type="datetimeFigureOut">
              <a:rPr lang="it-IT" smtClean="0"/>
              <a:t>27/10/2016</a:t>
            </a:fld>
            <a:endParaRPr lang="it-IT"/>
          </a:p>
        </p:txBody>
      </p:sp>
      <p:sp>
        <p:nvSpPr>
          <p:cNvPr id="5" name="Footer Placeholder 5"/>
          <p:cNvSpPr>
            <a:spLocks noGrp="1"/>
          </p:cNvSpPr>
          <p:nvPr>
            <p:ph type="ftr" sz="quarter" idx="11"/>
          </p:nvPr>
        </p:nvSpPr>
        <p:spPr/>
        <p:txBody>
          <a:bodyPr/>
          <a:lstStyle/>
          <a:p>
            <a:endParaRPr lang="it-IT"/>
          </a:p>
        </p:txBody>
      </p:sp>
      <p:sp>
        <p:nvSpPr>
          <p:cNvPr id="6" name="Slide Number Placeholder 6"/>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92206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2F57B82F-746C-4236-BEA6-E50E7B3969F8}" type="datetimeFigureOut">
              <a:rPr lang="it-IT" smtClean="0"/>
              <a:t>27/10/2016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9DD2C03-218C-43D4-B44B-6FE5C181A75A}" type="slidenum">
              <a:rPr lang="it-IT" smtClean="0"/>
              <a:t>‹N›</a:t>
            </a:fld>
            <a:endParaRPr lang="it-IT"/>
          </a:p>
        </p:txBody>
      </p:sp>
    </p:spTree>
    <p:extLst>
      <p:ext uri="{BB962C8B-B14F-4D97-AF65-F5344CB8AC3E}">
        <p14:creationId xmlns:p14="http://schemas.microsoft.com/office/powerpoint/2010/main" val="3199511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F57B82F-746C-4236-BEA6-E50E7B3969F8}" type="datetimeFigureOut">
              <a:rPr lang="it-IT" smtClean="0"/>
              <a:t>27/10/2016</a:t>
            </a:fld>
            <a:endParaRPr lang="it-IT"/>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it-IT"/>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A9DD2C03-218C-43D4-B44B-6FE5C181A75A}" type="slidenum">
              <a:rPr lang="it-IT" smtClean="0"/>
              <a:t>‹N›</a:t>
            </a:fld>
            <a:endParaRPr lang="it-IT"/>
          </a:p>
        </p:txBody>
      </p:sp>
    </p:spTree>
    <p:extLst>
      <p:ext uri="{BB962C8B-B14F-4D97-AF65-F5344CB8AC3E}">
        <p14:creationId xmlns:p14="http://schemas.microsoft.com/office/powerpoint/2010/main" val="3457522910"/>
      </p:ext>
    </p:extLst>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561355" y="1418772"/>
            <a:ext cx="8825658" cy="3329581"/>
          </a:xfrm>
        </p:spPr>
        <p:txBody>
          <a:bodyPr/>
          <a:lstStyle/>
          <a:p>
            <a:pPr>
              <a:spcAft>
                <a:spcPts val="1200"/>
              </a:spcAft>
            </a:pPr>
            <a:r>
              <a:rPr lang="it-IT" sz="5400" b="1" dirty="0" err="1" smtClean="0"/>
              <a:t>Stratégies</a:t>
            </a:r>
            <a:r>
              <a:rPr lang="it-IT" sz="5400" b="1" dirty="0" smtClean="0"/>
              <a:t> </a:t>
            </a:r>
            <a:r>
              <a:rPr lang="it-IT" sz="5400" b="1" dirty="0" err="1" smtClean="0"/>
              <a:t>narratives</a:t>
            </a:r>
            <a:r>
              <a:rPr lang="it-IT" sz="5400" b="1" dirty="0" smtClean="0"/>
              <a:t> et </a:t>
            </a:r>
            <a:r>
              <a:rPr lang="it-IT" sz="5400" b="1" dirty="0" err="1" smtClean="0"/>
              <a:t>techniques</a:t>
            </a:r>
            <a:r>
              <a:rPr lang="it-IT" sz="5400" b="1" dirty="0" smtClean="0"/>
              <a:t> </a:t>
            </a:r>
            <a:r>
              <a:rPr lang="it-IT" sz="5400" b="1" dirty="0" err="1" smtClean="0"/>
              <a:t>linguistiques</a:t>
            </a:r>
            <a:r>
              <a:rPr lang="it-IT" sz="5400" b="1" dirty="0" smtClean="0"/>
              <a:t> </a:t>
            </a:r>
            <a:r>
              <a:rPr lang="it-IT" sz="5400" b="1" dirty="0" err="1" smtClean="0"/>
              <a:t>dans</a:t>
            </a:r>
            <a:r>
              <a:rPr lang="it-IT" sz="5400" b="1" dirty="0" smtClean="0"/>
              <a:t> </a:t>
            </a:r>
            <a:r>
              <a:rPr lang="it-IT" sz="5400" b="1" i="1" dirty="0" smtClean="0"/>
              <a:t>Anima </a:t>
            </a:r>
            <a:r>
              <a:rPr lang="it-IT" sz="5400" b="1" dirty="0" smtClean="0"/>
              <a:t>de </a:t>
            </a:r>
            <a:r>
              <a:rPr lang="it-IT" sz="5400" b="1" dirty="0" err="1" smtClean="0"/>
              <a:t>Wajdi</a:t>
            </a:r>
            <a:r>
              <a:rPr lang="it-IT" sz="5400" b="1" dirty="0" smtClean="0"/>
              <a:t> </a:t>
            </a:r>
            <a:r>
              <a:rPr lang="it-IT" sz="5400" b="1" dirty="0" err="1" smtClean="0"/>
              <a:t>Mouawad</a:t>
            </a:r>
            <a:endParaRPr lang="it-IT" sz="5400" b="1" dirty="0"/>
          </a:p>
        </p:txBody>
      </p:sp>
      <p:sp>
        <p:nvSpPr>
          <p:cNvPr id="3" name="Sottotitolo 2"/>
          <p:cNvSpPr>
            <a:spLocks noGrp="1"/>
          </p:cNvSpPr>
          <p:nvPr>
            <p:ph type="subTitle" idx="1"/>
          </p:nvPr>
        </p:nvSpPr>
        <p:spPr>
          <a:xfrm>
            <a:off x="2040780" y="5548905"/>
            <a:ext cx="8825658" cy="861420"/>
          </a:xfrm>
        </p:spPr>
        <p:txBody>
          <a:bodyPr>
            <a:normAutofit fontScale="92500" lnSpcReduction="10000"/>
          </a:bodyPr>
          <a:lstStyle/>
          <a:p>
            <a:pPr algn="ctr"/>
            <a:r>
              <a:rPr lang="it-IT" sz="2400" b="1" dirty="0" smtClean="0"/>
              <a:t>SIMONETTA ANNA VALENTI </a:t>
            </a:r>
          </a:p>
          <a:p>
            <a:pPr algn="ctr"/>
            <a:r>
              <a:rPr lang="it-IT" sz="2400" b="1" dirty="0" err="1" smtClean="0"/>
              <a:t>UniversitÀ</a:t>
            </a:r>
            <a:r>
              <a:rPr lang="it-IT" sz="2400" b="1" dirty="0" smtClean="0"/>
              <a:t> degli studi di Parma</a:t>
            </a:r>
          </a:p>
          <a:p>
            <a:endParaRPr lang="it-IT" dirty="0"/>
          </a:p>
        </p:txBody>
      </p:sp>
    </p:spTree>
    <p:extLst>
      <p:ext uri="{BB962C8B-B14F-4D97-AF65-F5344CB8AC3E}">
        <p14:creationId xmlns:p14="http://schemas.microsoft.com/office/powerpoint/2010/main" val="10903606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endParaRPr lang="fr-FR" sz="2800" dirty="0" smtClean="0"/>
          </a:p>
          <a:p>
            <a:r>
              <a:rPr lang="fr-FR" sz="2800" dirty="0" err="1" smtClean="0"/>
              <a:t>Wajdi</a:t>
            </a:r>
            <a:r>
              <a:rPr lang="fr-FR" sz="2800" dirty="0" smtClean="0"/>
              <a:t> </a:t>
            </a:r>
            <a:r>
              <a:rPr lang="fr-FR" sz="2800" dirty="0" err="1"/>
              <a:t>Mouawad</a:t>
            </a:r>
            <a:r>
              <a:rPr lang="fr-FR" sz="2800" dirty="0"/>
              <a:t> cofonde et codirige avec la comédienne </a:t>
            </a:r>
            <a:r>
              <a:rPr lang="fr-FR" sz="2800" b="1" dirty="0"/>
              <a:t>Isabelle Leblanc</a:t>
            </a:r>
            <a:r>
              <a:rPr lang="fr-FR" sz="2800" dirty="0"/>
              <a:t> la </a:t>
            </a:r>
            <a:r>
              <a:rPr lang="fr-FR" sz="2800" b="1" dirty="0"/>
              <a:t>compagnie Théâtre Ȏ Parleur</a:t>
            </a:r>
            <a:r>
              <a:rPr lang="fr-FR" sz="2800" dirty="0"/>
              <a:t> et débute à Montréal une carrière de metteur en scène en montant </a:t>
            </a:r>
            <a:r>
              <a:rPr lang="fr-FR" sz="2800" i="1" dirty="0"/>
              <a:t>Al </a:t>
            </a:r>
            <a:r>
              <a:rPr lang="fr-FR" sz="2800" i="1" dirty="0" err="1"/>
              <a:t>Malja</a:t>
            </a:r>
            <a:r>
              <a:rPr lang="fr-FR" sz="2800" i="1" dirty="0"/>
              <a:t> </a:t>
            </a:r>
            <a:r>
              <a:rPr lang="fr-FR" sz="2800" dirty="0"/>
              <a:t> en 1991 et </a:t>
            </a:r>
            <a:r>
              <a:rPr lang="fr-FR" sz="2800" i="1" dirty="0"/>
              <a:t>L’Exil </a:t>
            </a:r>
            <a:r>
              <a:rPr lang="fr-FR" sz="2800" dirty="0"/>
              <a:t> en 1992, deux pièces dont l’auteur n’est autre que son propre frère, </a:t>
            </a:r>
            <a:r>
              <a:rPr lang="fr-FR" sz="2800" b="1" dirty="0" err="1"/>
              <a:t>Najdi</a:t>
            </a:r>
            <a:r>
              <a:rPr lang="fr-FR" sz="2800" b="1" dirty="0"/>
              <a:t> </a:t>
            </a:r>
            <a:r>
              <a:rPr lang="fr-FR" sz="2800" b="1" dirty="0" err="1"/>
              <a:t>Mouawad</a:t>
            </a:r>
            <a:r>
              <a:rPr lang="fr-FR" sz="2800" dirty="0"/>
              <a:t>.</a:t>
            </a:r>
            <a:endParaRPr lang="fr-FR" sz="2800" dirty="0" smtClean="0"/>
          </a:p>
          <a:p>
            <a:endParaRPr lang="it-IT" dirty="0"/>
          </a:p>
          <a:p>
            <a:endParaRPr lang="it-IT" dirty="0"/>
          </a:p>
        </p:txBody>
      </p:sp>
    </p:spTree>
    <p:extLst>
      <p:ext uri="{BB962C8B-B14F-4D97-AF65-F5344CB8AC3E}">
        <p14:creationId xmlns:p14="http://schemas.microsoft.com/office/powerpoint/2010/main" val="2652338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Autofit/>
          </a:bodyPr>
          <a:lstStyle/>
          <a:p>
            <a:pPr lvl="0"/>
            <a:endParaRPr lang="fr-FR" sz="2800" dirty="0" smtClean="0"/>
          </a:p>
          <a:p>
            <a:pPr lvl="0"/>
            <a:r>
              <a:rPr lang="fr-FR" sz="2800" dirty="0" err="1" smtClean="0"/>
              <a:t>Mouawad</a:t>
            </a:r>
            <a:r>
              <a:rPr lang="fr-FR" sz="2800" dirty="0" smtClean="0"/>
              <a:t> travaille alors à </a:t>
            </a:r>
            <a:r>
              <a:rPr lang="fr-FR" sz="2800" b="1" dirty="0"/>
              <a:t>l’élaboration d’un univers puissant et </a:t>
            </a:r>
            <a:r>
              <a:rPr lang="fr-FR" sz="2800" b="1" dirty="0" smtClean="0"/>
              <a:t>audacieux</a:t>
            </a:r>
            <a:r>
              <a:rPr lang="fr-FR" sz="2800" dirty="0" smtClean="0"/>
              <a:t>:</a:t>
            </a:r>
          </a:p>
          <a:p>
            <a:pPr marL="0" lvl="0" indent="0">
              <a:buNone/>
            </a:pPr>
            <a:r>
              <a:rPr lang="fr-FR" sz="2800" dirty="0" smtClean="0"/>
              <a:t>- 1991: </a:t>
            </a:r>
            <a:r>
              <a:rPr lang="fr-FR" sz="2800" i="1" dirty="0"/>
              <a:t>Partie de cache-cache entre deux </a:t>
            </a:r>
            <a:r>
              <a:rPr lang="fr-FR" sz="2800" i="1" dirty="0" smtClean="0"/>
              <a:t>			  		   Tchécoslovaques </a:t>
            </a:r>
            <a:r>
              <a:rPr lang="fr-FR" sz="2800" i="1" dirty="0"/>
              <a:t>au début du </a:t>
            </a:r>
            <a:r>
              <a:rPr lang="fr-FR" sz="2800" i="1" dirty="0" smtClean="0"/>
              <a:t>siècle</a:t>
            </a:r>
            <a:endParaRPr lang="it-IT" sz="2800" dirty="0"/>
          </a:p>
          <a:p>
            <a:pPr marL="0" lvl="0" indent="0">
              <a:buNone/>
            </a:pPr>
            <a:r>
              <a:rPr lang="fr-FR" sz="2800" dirty="0" smtClean="0"/>
              <a:t>- 1994 </a:t>
            </a:r>
            <a:r>
              <a:rPr lang="fr-FR" sz="2800" i="1" dirty="0" smtClean="0"/>
              <a:t>: Journée </a:t>
            </a:r>
            <a:r>
              <a:rPr lang="fr-FR" sz="2800" i="1" dirty="0"/>
              <a:t>de noces chez les </a:t>
            </a:r>
            <a:r>
              <a:rPr lang="fr-FR" sz="2800" i="1" dirty="0" err="1" smtClean="0"/>
              <a:t>Cromagnons</a:t>
            </a:r>
            <a:endParaRPr lang="fr-FR" sz="2800" dirty="0"/>
          </a:p>
          <a:p>
            <a:pPr marL="0" lvl="0" indent="0">
              <a:buNone/>
            </a:pPr>
            <a:r>
              <a:rPr lang="fr-FR" sz="2800" dirty="0" smtClean="0"/>
              <a:t>- 1998 : </a:t>
            </a:r>
            <a:r>
              <a:rPr lang="fr-FR" sz="2800" i="1" dirty="0" smtClean="0"/>
              <a:t>Willy </a:t>
            </a:r>
            <a:r>
              <a:rPr lang="fr-FR" sz="2800" i="1" dirty="0"/>
              <a:t>Protagoras enfermé dans les </a:t>
            </a:r>
            <a:r>
              <a:rPr lang="fr-FR" sz="2800" i="1" dirty="0" smtClean="0"/>
              <a:t>toilettes</a:t>
            </a:r>
            <a:endParaRPr lang="it-IT" sz="2800" dirty="0"/>
          </a:p>
          <a:p>
            <a:endParaRPr lang="it-IT" sz="2800" dirty="0"/>
          </a:p>
        </p:txBody>
      </p:sp>
    </p:spTree>
    <p:extLst>
      <p:ext uri="{BB962C8B-B14F-4D97-AF65-F5344CB8AC3E}">
        <p14:creationId xmlns:p14="http://schemas.microsoft.com/office/powerpoint/2010/main" val="10105884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lnSpcReduction="10000"/>
          </a:bodyPr>
          <a:lstStyle/>
          <a:p>
            <a:pPr lvl="0"/>
            <a:r>
              <a:rPr lang="fr-FR" sz="2800" dirty="0"/>
              <a:t>Avec la tétralogie </a:t>
            </a:r>
            <a:r>
              <a:rPr lang="fr-FR" sz="2800" b="1" i="1" dirty="0"/>
              <a:t>Le Sang des promesses</a:t>
            </a:r>
            <a:r>
              <a:rPr lang="fr-FR" sz="2800" dirty="0"/>
              <a:t>, </a:t>
            </a:r>
            <a:r>
              <a:rPr lang="fr-FR" sz="2800" b="1" dirty="0"/>
              <a:t>il acquiert une reconnaissance artistique et une renommée internationale</a:t>
            </a:r>
            <a:r>
              <a:rPr lang="fr-FR" sz="2800" dirty="0"/>
              <a:t> qui lui offrent, entre autres, la possibilité de revenir en France.</a:t>
            </a:r>
            <a:endParaRPr lang="it-IT" sz="2800" dirty="0"/>
          </a:p>
          <a:p>
            <a:pPr marL="0" indent="0">
              <a:buNone/>
            </a:pPr>
            <a:r>
              <a:rPr lang="fr-FR" sz="2800" dirty="0" smtClean="0"/>
              <a:t>- 1997 : la création de </a:t>
            </a:r>
            <a:r>
              <a:rPr lang="fr-FR" sz="2800" b="1" i="1" dirty="0" smtClean="0"/>
              <a:t>Littoral</a:t>
            </a:r>
            <a:r>
              <a:rPr lang="fr-FR" sz="2800" dirty="0" smtClean="0"/>
              <a:t> à </a:t>
            </a:r>
            <a:r>
              <a:rPr lang="fr-FR" sz="2800" dirty="0"/>
              <a:t>Montréal, conduit </a:t>
            </a:r>
            <a:r>
              <a:rPr lang="fr-FR" sz="2800" dirty="0" smtClean="0"/>
              <a:t>			    la </a:t>
            </a:r>
            <a:r>
              <a:rPr lang="fr-FR" sz="2800" dirty="0"/>
              <a:t>troupe en France et en Avignon</a:t>
            </a:r>
            <a:r>
              <a:rPr lang="fr-FR" sz="2800" dirty="0" smtClean="0"/>
              <a:t>.</a:t>
            </a:r>
          </a:p>
          <a:p>
            <a:pPr marL="0" indent="0">
              <a:buNone/>
            </a:pPr>
            <a:r>
              <a:rPr lang="fr-FR" sz="2800" dirty="0" smtClean="0"/>
              <a:t>- 2003 : </a:t>
            </a:r>
            <a:r>
              <a:rPr lang="fr-FR" sz="2800" b="1" i="1" dirty="0" smtClean="0"/>
              <a:t>Incendies</a:t>
            </a:r>
            <a:r>
              <a:rPr lang="fr-FR" sz="2800" dirty="0" smtClean="0"/>
              <a:t> le révèle au grand public</a:t>
            </a:r>
          </a:p>
          <a:p>
            <a:pPr marL="0" indent="0">
              <a:buNone/>
            </a:pPr>
            <a:r>
              <a:rPr lang="fr-FR" sz="2800" dirty="0" smtClean="0"/>
              <a:t>- 2006 : </a:t>
            </a:r>
            <a:r>
              <a:rPr lang="fr-FR" sz="2800" b="1" i="1" dirty="0" smtClean="0"/>
              <a:t>Forêts</a:t>
            </a:r>
            <a:r>
              <a:rPr lang="fr-FR" sz="2800" i="1" dirty="0" smtClean="0"/>
              <a:t> </a:t>
            </a:r>
          </a:p>
          <a:p>
            <a:pPr marL="0" indent="0">
              <a:buNone/>
            </a:pPr>
            <a:r>
              <a:rPr lang="fr-FR" sz="2800" dirty="0" smtClean="0"/>
              <a:t>- 2009</a:t>
            </a:r>
            <a:r>
              <a:rPr lang="fr-FR" sz="2800" i="1" dirty="0" smtClean="0"/>
              <a:t> : </a:t>
            </a:r>
            <a:r>
              <a:rPr lang="fr-FR" sz="2800" b="1" i="1" dirty="0" smtClean="0"/>
              <a:t>Ciels</a:t>
            </a:r>
          </a:p>
          <a:p>
            <a:endParaRPr lang="fr-FR" sz="2800" dirty="0" smtClean="0"/>
          </a:p>
          <a:p>
            <a:endParaRPr lang="it-IT" sz="2800" dirty="0"/>
          </a:p>
        </p:txBody>
      </p:sp>
    </p:spTree>
    <p:extLst>
      <p:ext uri="{BB962C8B-B14F-4D97-AF65-F5344CB8AC3E}">
        <p14:creationId xmlns:p14="http://schemas.microsoft.com/office/powerpoint/2010/main" val="20535387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Autofit/>
          </a:bodyPr>
          <a:lstStyle/>
          <a:p>
            <a:endParaRPr lang="fr-FR" sz="2800" dirty="0" smtClean="0"/>
          </a:p>
          <a:p>
            <a:r>
              <a:rPr lang="fr-FR" sz="2800" dirty="0" smtClean="0"/>
              <a:t>En </a:t>
            </a:r>
            <a:r>
              <a:rPr lang="fr-FR" sz="2800" dirty="0"/>
              <a:t>2005, il crée deux compagnies de création, l’une basée au Québec avec </a:t>
            </a:r>
            <a:r>
              <a:rPr lang="fr-FR" sz="2800" b="1" dirty="0"/>
              <a:t>Emmanuel</a:t>
            </a:r>
            <a:r>
              <a:rPr lang="fr-FR" sz="2800" dirty="0"/>
              <a:t> </a:t>
            </a:r>
            <a:r>
              <a:rPr lang="fr-FR" sz="2800" b="1" dirty="0"/>
              <a:t>Schwarz</a:t>
            </a:r>
            <a:r>
              <a:rPr lang="fr-FR" sz="2800" dirty="0"/>
              <a:t>, la </a:t>
            </a:r>
            <a:r>
              <a:rPr lang="fr-FR" sz="2800" b="1" dirty="0"/>
              <a:t>compagnie </a:t>
            </a:r>
            <a:r>
              <a:rPr lang="fr-FR" sz="2800" b="1" i="1" dirty="0" err="1"/>
              <a:t>Abé</a:t>
            </a:r>
            <a:r>
              <a:rPr lang="fr-FR" sz="2800" b="1" i="1" dirty="0"/>
              <a:t> Carré </a:t>
            </a:r>
            <a:r>
              <a:rPr lang="fr-FR" sz="2800" b="1" i="1" dirty="0" err="1"/>
              <a:t>Cé</a:t>
            </a:r>
            <a:r>
              <a:rPr lang="fr-FR" sz="2800" b="1" i="1" dirty="0"/>
              <a:t> Carré</a:t>
            </a:r>
            <a:r>
              <a:rPr lang="fr-FR" sz="2800" dirty="0"/>
              <a:t>, et l’autre en France, la </a:t>
            </a:r>
            <a:r>
              <a:rPr lang="fr-FR" sz="2800" b="1" dirty="0"/>
              <a:t>compagnie </a:t>
            </a:r>
            <a:r>
              <a:rPr lang="fr-FR" sz="2800" b="1" i="1" dirty="0"/>
              <a:t>Au Carré de l’Hypoténuse</a:t>
            </a:r>
            <a:r>
              <a:rPr lang="fr-FR" sz="2800" dirty="0"/>
              <a:t>. </a:t>
            </a:r>
            <a:endParaRPr lang="fr-FR" sz="2800" dirty="0" smtClean="0"/>
          </a:p>
          <a:p>
            <a:pPr marL="0" indent="0">
              <a:buNone/>
            </a:pPr>
            <a:endParaRPr lang="it-IT" sz="2800" dirty="0"/>
          </a:p>
        </p:txBody>
      </p:sp>
    </p:spTree>
    <p:extLst>
      <p:ext uri="{BB962C8B-B14F-4D97-AF65-F5344CB8AC3E}">
        <p14:creationId xmlns:p14="http://schemas.microsoft.com/office/powerpoint/2010/main" val="18307308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De </a:t>
            </a:r>
            <a:r>
              <a:rPr lang="fr-FR" sz="2800" dirty="0"/>
              <a:t>2007 à </a:t>
            </a:r>
            <a:r>
              <a:rPr lang="fr-FR" sz="2800" dirty="0" smtClean="0"/>
              <a:t>2012 : </a:t>
            </a:r>
            <a:r>
              <a:rPr lang="fr-FR" sz="2800" dirty="0" err="1" smtClean="0"/>
              <a:t>Mouawad</a:t>
            </a:r>
            <a:r>
              <a:rPr lang="fr-FR" sz="2800" dirty="0" smtClean="0"/>
              <a:t> devient </a:t>
            </a:r>
            <a:r>
              <a:rPr lang="fr-FR" sz="2800" b="1" dirty="0" smtClean="0"/>
              <a:t>Directeur </a:t>
            </a:r>
            <a:r>
              <a:rPr lang="fr-FR" sz="2800" b="1" dirty="0"/>
              <a:t>artistique du Théâtre français du Centre national des Arts </a:t>
            </a:r>
            <a:r>
              <a:rPr lang="fr-FR" sz="2800" b="1" dirty="0" smtClean="0"/>
              <a:t>d’Ottawa.</a:t>
            </a:r>
          </a:p>
          <a:p>
            <a:r>
              <a:rPr lang="fr-FR" sz="2800" dirty="0" smtClean="0"/>
              <a:t>Janvier 2008 : il </a:t>
            </a:r>
            <a:r>
              <a:rPr lang="fr-FR" sz="2800" dirty="0"/>
              <a:t>s’associe </a:t>
            </a:r>
            <a:r>
              <a:rPr lang="fr-FR" sz="2800" dirty="0" smtClean="0"/>
              <a:t>parallèlement, avec </a:t>
            </a:r>
            <a:r>
              <a:rPr lang="fr-FR" sz="2800" dirty="0"/>
              <a:t>sa compagnie française </a:t>
            </a:r>
            <a:r>
              <a:rPr lang="fr-FR" sz="2800" dirty="0" smtClean="0"/>
              <a:t>à</a:t>
            </a:r>
            <a:r>
              <a:rPr lang="fr-FR" sz="2800" b="1" dirty="0" smtClean="0"/>
              <a:t> </a:t>
            </a:r>
            <a:r>
              <a:rPr lang="fr-FR" sz="2800" b="1" dirty="0"/>
              <a:t>l’Espace Malraux, scène nationale de Chambéry et de la Savoie</a:t>
            </a:r>
            <a:r>
              <a:rPr lang="fr-FR" sz="2800" dirty="0"/>
              <a:t>.</a:t>
            </a:r>
            <a:endParaRPr lang="it-IT" sz="2800" dirty="0"/>
          </a:p>
          <a:p>
            <a:endParaRPr lang="it-IT" sz="2800" dirty="0"/>
          </a:p>
        </p:txBody>
      </p:sp>
    </p:spTree>
    <p:extLst>
      <p:ext uri="{BB962C8B-B14F-4D97-AF65-F5344CB8AC3E}">
        <p14:creationId xmlns:p14="http://schemas.microsoft.com/office/powerpoint/2010/main" val="24293821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Il </a:t>
            </a:r>
            <a:r>
              <a:rPr lang="fr-FR" sz="2800" dirty="0"/>
              <a:t>poursuit le </a:t>
            </a:r>
            <a:r>
              <a:rPr lang="fr-FR" sz="2800" b="1" dirty="0"/>
              <a:t>partenariat artistique, avec le</a:t>
            </a:r>
            <a:r>
              <a:rPr lang="fr-FR" sz="2800" dirty="0"/>
              <a:t> </a:t>
            </a:r>
            <a:r>
              <a:rPr lang="fr-FR" sz="2800" b="1" dirty="0"/>
              <a:t>Grand T</a:t>
            </a:r>
            <a:r>
              <a:rPr lang="fr-FR" sz="2800" dirty="0"/>
              <a:t>, </a:t>
            </a:r>
            <a:r>
              <a:rPr lang="fr-FR" sz="2800" dirty="0" smtClean="0"/>
              <a:t>à Nantes, qui accueillera la </a:t>
            </a:r>
            <a:r>
              <a:rPr lang="fr-FR" sz="2800" dirty="0"/>
              <a:t>mise en scène </a:t>
            </a:r>
            <a:r>
              <a:rPr lang="fr-FR" sz="2800" b="1" dirty="0"/>
              <a:t>d’</a:t>
            </a:r>
            <a:r>
              <a:rPr lang="fr-FR" sz="2800" b="1" i="1" dirty="0"/>
              <a:t>Un obus dans le cœur</a:t>
            </a:r>
            <a:r>
              <a:rPr lang="fr-FR" sz="2800" dirty="0"/>
              <a:t>, par Christian </a:t>
            </a:r>
            <a:r>
              <a:rPr lang="fr-FR" sz="2800" dirty="0" err="1" smtClean="0"/>
              <a:t>Gagneron</a:t>
            </a:r>
            <a:r>
              <a:rPr lang="fr-FR" sz="2800" dirty="0" smtClean="0"/>
              <a:t> </a:t>
            </a:r>
            <a:r>
              <a:rPr lang="fr-FR" sz="2800" dirty="0"/>
              <a:t>en 2004</a:t>
            </a:r>
            <a:r>
              <a:rPr lang="fr-FR" sz="2800" dirty="0" smtClean="0"/>
              <a:t>.</a:t>
            </a:r>
          </a:p>
          <a:p>
            <a:pPr marL="0" indent="0">
              <a:buNone/>
            </a:pPr>
            <a:endParaRPr lang="it-IT" sz="2800" dirty="0"/>
          </a:p>
        </p:txBody>
      </p:sp>
    </p:spTree>
    <p:extLst>
      <p:ext uri="{BB962C8B-B14F-4D97-AF65-F5344CB8AC3E}">
        <p14:creationId xmlns:p14="http://schemas.microsoft.com/office/powerpoint/2010/main" val="3511179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endParaRPr lang="fr-FR" sz="2800" b="1" dirty="0" smtClean="0"/>
          </a:p>
          <a:p>
            <a:r>
              <a:rPr lang="fr-FR" sz="3200" b="1" dirty="0" smtClean="0"/>
              <a:t>La </a:t>
            </a:r>
            <a:r>
              <a:rPr lang="fr-FR" sz="3200" b="1" dirty="0"/>
              <a:t>figure de </a:t>
            </a:r>
            <a:r>
              <a:rPr lang="fr-FR" sz="3200" b="1" dirty="0" err="1"/>
              <a:t>Mouawad</a:t>
            </a:r>
            <a:r>
              <a:rPr lang="fr-FR" sz="3200" b="1" dirty="0"/>
              <a:t> occupe actuellement une place prépondérante dans le paysage dramaturgique et littéraire contemporain</a:t>
            </a:r>
            <a:r>
              <a:rPr lang="fr-FR" sz="3200" dirty="0"/>
              <a:t>. </a:t>
            </a:r>
            <a:endParaRPr lang="fr-FR" sz="3200" dirty="0" smtClean="0"/>
          </a:p>
          <a:p>
            <a:endParaRPr lang="it-IT" dirty="0"/>
          </a:p>
        </p:txBody>
      </p:sp>
    </p:spTree>
    <p:extLst>
      <p:ext uri="{BB962C8B-B14F-4D97-AF65-F5344CB8AC3E}">
        <p14:creationId xmlns:p14="http://schemas.microsoft.com/office/powerpoint/2010/main" val="35142590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a:t>L’</a:t>
            </a:r>
            <a:r>
              <a:rPr lang="it-IT" sz="6000" dirty="0" err="1"/>
              <a:t>Auteur</a:t>
            </a:r>
            <a:endParaRPr lang="it-IT" sz="5400" dirty="0"/>
          </a:p>
        </p:txBody>
      </p:sp>
      <p:sp>
        <p:nvSpPr>
          <p:cNvPr id="3" name="Segnaposto contenuto 2"/>
          <p:cNvSpPr>
            <a:spLocks noGrp="1"/>
          </p:cNvSpPr>
          <p:nvPr>
            <p:ph idx="1"/>
          </p:nvPr>
        </p:nvSpPr>
        <p:spPr/>
        <p:txBody>
          <a:bodyPr>
            <a:normAutofit/>
          </a:bodyPr>
          <a:lstStyle/>
          <a:p>
            <a:endParaRPr lang="fr-FR" sz="3200" dirty="0" smtClean="0"/>
          </a:p>
          <a:p>
            <a:r>
              <a:rPr lang="fr-FR" sz="3200" dirty="0" smtClean="0"/>
              <a:t>Le</a:t>
            </a:r>
            <a:r>
              <a:rPr lang="fr-FR" sz="3200" b="1" dirty="0" smtClean="0"/>
              <a:t>15 </a:t>
            </a:r>
            <a:r>
              <a:rPr lang="fr-FR" sz="3200" b="1" dirty="0"/>
              <a:t>décembre 2016</a:t>
            </a:r>
            <a:r>
              <a:rPr lang="fr-FR" sz="3200" dirty="0"/>
              <a:t>, l’écrivain a été nommé par le Président de la République, François Hollande, </a:t>
            </a:r>
            <a:r>
              <a:rPr lang="fr-FR" sz="3200" b="1" dirty="0"/>
              <a:t>Directeur du Théâtre national de la Colline</a:t>
            </a:r>
            <a:r>
              <a:rPr lang="fr-FR" sz="3200" dirty="0"/>
              <a:t>.</a:t>
            </a:r>
            <a:endParaRPr lang="it-IT" sz="3200" dirty="0"/>
          </a:p>
          <a:p>
            <a:endParaRPr lang="it-IT" sz="3200" dirty="0"/>
          </a:p>
        </p:txBody>
      </p:sp>
    </p:spTree>
    <p:extLst>
      <p:ext uri="{BB962C8B-B14F-4D97-AF65-F5344CB8AC3E}">
        <p14:creationId xmlns:p14="http://schemas.microsoft.com/office/powerpoint/2010/main" val="1608190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a:t>L’</a:t>
            </a:r>
            <a:r>
              <a:rPr lang="it-IT" sz="6000" dirty="0" err="1"/>
              <a:t>Auteur</a:t>
            </a:r>
            <a:endParaRPr lang="it-IT" sz="5400" dirty="0"/>
          </a:p>
        </p:txBody>
      </p:sp>
      <p:sp>
        <p:nvSpPr>
          <p:cNvPr id="3" name="Segnaposto contenuto 2"/>
          <p:cNvSpPr>
            <a:spLocks noGrp="1"/>
          </p:cNvSpPr>
          <p:nvPr>
            <p:ph idx="1"/>
          </p:nvPr>
        </p:nvSpPr>
        <p:spPr/>
        <p:txBody>
          <a:bodyPr>
            <a:normAutofit/>
          </a:bodyPr>
          <a:lstStyle/>
          <a:p>
            <a:endParaRPr lang="it-IT" sz="3200" dirty="0" smtClean="0"/>
          </a:p>
          <a:p>
            <a:r>
              <a:rPr lang="it-IT" sz="3200" dirty="0" err="1" smtClean="0"/>
              <a:t>Mouawad</a:t>
            </a:r>
            <a:r>
              <a:rPr lang="it-IT" sz="3200" dirty="0" smtClean="0"/>
              <a:t> est </a:t>
            </a:r>
            <a:r>
              <a:rPr lang="it-IT" sz="3200" dirty="0" err="1" smtClean="0"/>
              <a:t>parallèlement</a:t>
            </a:r>
            <a:r>
              <a:rPr lang="it-IT" sz="3200" dirty="0" smtClean="0"/>
              <a:t> l’</a:t>
            </a:r>
            <a:r>
              <a:rPr lang="it-IT" sz="3200" dirty="0" err="1" smtClean="0"/>
              <a:t>auteur</a:t>
            </a:r>
            <a:r>
              <a:rPr lang="it-IT" sz="3200" dirty="0" smtClean="0"/>
              <a:t>  de </a:t>
            </a:r>
            <a:r>
              <a:rPr lang="it-IT" sz="3200" dirty="0" err="1" smtClean="0"/>
              <a:t>deux</a:t>
            </a:r>
            <a:r>
              <a:rPr lang="it-IT" sz="3200" dirty="0" smtClean="0"/>
              <a:t> </a:t>
            </a:r>
            <a:r>
              <a:rPr lang="it-IT" sz="3200" dirty="0" err="1" smtClean="0"/>
              <a:t>romans</a:t>
            </a:r>
            <a:r>
              <a:rPr lang="it-IT" sz="3200" dirty="0" smtClean="0"/>
              <a:t>: </a:t>
            </a:r>
          </a:p>
          <a:p>
            <a:pPr marL="0" indent="0">
              <a:buNone/>
            </a:pPr>
            <a:endParaRPr lang="it-IT" sz="3200" dirty="0" smtClean="0"/>
          </a:p>
          <a:p>
            <a:pPr marL="0" indent="0">
              <a:buNone/>
            </a:pPr>
            <a:r>
              <a:rPr lang="it-IT" sz="3200" i="1" dirty="0" smtClean="0"/>
              <a:t>	- </a:t>
            </a:r>
            <a:r>
              <a:rPr lang="it-IT" sz="3200" b="1" i="1" dirty="0" err="1" smtClean="0"/>
              <a:t>Visage</a:t>
            </a:r>
            <a:r>
              <a:rPr lang="it-IT" sz="3200" b="1" i="1" dirty="0" smtClean="0"/>
              <a:t> </a:t>
            </a:r>
            <a:r>
              <a:rPr lang="it-IT" sz="3200" b="1" i="1" dirty="0" err="1" smtClean="0"/>
              <a:t>retrouvé</a:t>
            </a:r>
            <a:r>
              <a:rPr lang="it-IT" sz="3200" b="1" i="1" dirty="0" smtClean="0"/>
              <a:t> </a:t>
            </a:r>
            <a:r>
              <a:rPr lang="it-IT" sz="3200" dirty="0" smtClean="0"/>
              <a:t>(2007)</a:t>
            </a:r>
          </a:p>
          <a:p>
            <a:pPr marL="0" indent="0">
              <a:buNone/>
            </a:pPr>
            <a:endParaRPr lang="it-IT" sz="3200" dirty="0" smtClean="0"/>
          </a:p>
          <a:p>
            <a:pPr marL="0" indent="0">
              <a:buNone/>
            </a:pPr>
            <a:r>
              <a:rPr lang="it-IT" sz="3200" dirty="0" smtClean="0"/>
              <a:t>    -  </a:t>
            </a:r>
            <a:r>
              <a:rPr lang="it-IT" sz="3200" b="1" i="1" dirty="0" smtClean="0"/>
              <a:t>Anima</a:t>
            </a:r>
            <a:r>
              <a:rPr lang="it-IT" sz="3200" i="1" dirty="0" smtClean="0"/>
              <a:t> </a:t>
            </a:r>
            <a:r>
              <a:rPr lang="it-IT" sz="3200" dirty="0" smtClean="0"/>
              <a:t>(2012)</a:t>
            </a:r>
          </a:p>
        </p:txBody>
      </p:sp>
    </p:spTree>
    <p:extLst>
      <p:ext uri="{BB962C8B-B14F-4D97-AF65-F5344CB8AC3E}">
        <p14:creationId xmlns:p14="http://schemas.microsoft.com/office/powerpoint/2010/main" val="15401901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Autofit/>
          </a:bodyPr>
          <a:lstStyle/>
          <a:p>
            <a:r>
              <a:rPr lang="it-IT" sz="3200" dirty="0" err="1" smtClean="0"/>
              <a:t>Nombreuses</a:t>
            </a:r>
            <a:r>
              <a:rPr lang="it-IT" sz="3200" dirty="0" smtClean="0"/>
              <a:t> </a:t>
            </a:r>
            <a:r>
              <a:rPr lang="it-IT" sz="3200" dirty="0" err="1" smtClean="0"/>
              <a:t>sont</a:t>
            </a:r>
            <a:r>
              <a:rPr lang="it-IT" sz="3200" dirty="0" smtClean="0"/>
              <a:t> </a:t>
            </a:r>
            <a:r>
              <a:rPr lang="it-IT" sz="3200" dirty="0" err="1" smtClean="0"/>
              <a:t>les</a:t>
            </a:r>
            <a:r>
              <a:rPr lang="it-IT" sz="3200" dirty="0" smtClean="0"/>
              <a:t> </a:t>
            </a:r>
            <a:r>
              <a:rPr lang="it-IT" sz="3200" dirty="0" err="1" smtClean="0"/>
              <a:t>reconnaissances</a:t>
            </a:r>
            <a:r>
              <a:rPr lang="it-IT" sz="3200" dirty="0" smtClean="0"/>
              <a:t> </a:t>
            </a:r>
            <a:r>
              <a:rPr lang="it-IT" sz="3200" dirty="0" err="1" smtClean="0"/>
              <a:t>que</a:t>
            </a:r>
            <a:r>
              <a:rPr lang="it-IT" sz="3200" dirty="0" smtClean="0"/>
              <a:t> l’</a:t>
            </a:r>
            <a:r>
              <a:rPr lang="it-IT" sz="3200" dirty="0" err="1" smtClean="0"/>
              <a:t>écrivain</a:t>
            </a:r>
            <a:r>
              <a:rPr lang="it-IT" sz="3200" dirty="0" smtClean="0"/>
              <a:t> a </a:t>
            </a:r>
            <a:r>
              <a:rPr lang="it-IT" sz="3200" dirty="0" err="1" smtClean="0"/>
              <a:t>reçues</a:t>
            </a:r>
            <a:r>
              <a:rPr lang="it-IT" sz="3200" dirty="0" smtClean="0"/>
              <a:t>:</a:t>
            </a:r>
          </a:p>
          <a:p>
            <a:pPr marL="0" indent="0">
              <a:buNone/>
            </a:pPr>
            <a:endParaRPr lang="it-IT" sz="3200" dirty="0" smtClean="0"/>
          </a:p>
          <a:p>
            <a:pPr lvl="0"/>
            <a:r>
              <a:rPr lang="fr-FR" sz="3200" b="1" dirty="0" smtClean="0"/>
              <a:t>2000 : Prix littéraire du Gouverneur général du Canada</a:t>
            </a:r>
            <a:r>
              <a:rPr lang="fr-FR" sz="3200" dirty="0" smtClean="0"/>
              <a:t> dans la catégorie théâtre.</a:t>
            </a:r>
            <a:endParaRPr lang="it-IT" sz="3200" dirty="0"/>
          </a:p>
        </p:txBody>
      </p:sp>
    </p:spTree>
    <p:extLst>
      <p:ext uri="{BB962C8B-B14F-4D97-AF65-F5344CB8AC3E}">
        <p14:creationId xmlns:p14="http://schemas.microsoft.com/office/powerpoint/2010/main" val="11076896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p:cNvSpPr>
            <a:spLocks noGrp="1"/>
          </p:cNvSpPr>
          <p:nvPr>
            <p:ph type="title"/>
          </p:nvPr>
        </p:nvSpPr>
        <p:spPr/>
        <p:txBody>
          <a:bodyPr/>
          <a:lstStyle/>
          <a:p>
            <a:r>
              <a:rPr lang="it-IT" sz="6000" dirty="0"/>
              <a:t>L’</a:t>
            </a:r>
            <a:r>
              <a:rPr lang="it-IT" sz="6000" dirty="0" err="1"/>
              <a:t>Auteur</a:t>
            </a:r>
            <a:endParaRPr lang="it-IT" sz="5400" dirty="0"/>
          </a:p>
        </p:txBody>
      </p:sp>
      <p:pic>
        <p:nvPicPr>
          <p:cNvPr id="1026" name="Picture 2" descr="http://auteurs.contemporain.info/lib/exe/fetch.php/auteurs/mouawad.jpg?cache="/>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5103148" y="452718"/>
            <a:ext cx="4032000" cy="6030487"/>
          </a:xfrm>
        </p:spPr>
      </p:pic>
    </p:spTree>
    <p:extLst>
      <p:ext uri="{BB962C8B-B14F-4D97-AF65-F5344CB8AC3E}">
        <p14:creationId xmlns:p14="http://schemas.microsoft.com/office/powerpoint/2010/main" val="40747354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pPr lvl="0"/>
            <a:endParaRPr lang="fr-FR" sz="3200" b="1" dirty="0" smtClean="0"/>
          </a:p>
          <a:p>
            <a:pPr lvl="0"/>
            <a:r>
              <a:rPr lang="fr-FR" sz="3200" b="1" dirty="0" smtClean="0"/>
              <a:t>2002</a:t>
            </a:r>
            <a:r>
              <a:rPr lang="fr-FR" sz="3200" dirty="0" smtClean="0"/>
              <a:t> </a:t>
            </a:r>
            <a:r>
              <a:rPr lang="fr-FR" sz="3200" dirty="0"/>
              <a:t>: </a:t>
            </a:r>
            <a:r>
              <a:rPr lang="fr-FR" sz="3200" b="1" dirty="0"/>
              <a:t>Chevalier de l’Ordre National des Arts et des Lettres</a:t>
            </a:r>
            <a:r>
              <a:rPr lang="fr-FR" sz="3200" dirty="0"/>
              <a:t>, prix décerné par le Gouvernement français</a:t>
            </a:r>
            <a:r>
              <a:rPr lang="fr-FR" sz="3200" dirty="0" smtClean="0"/>
              <a:t>.</a:t>
            </a:r>
          </a:p>
          <a:p>
            <a:pPr marL="0" lvl="0" indent="0">
              <a:buNone/>
            </a:pPr>
            <a:endParaRPr lang="fr-FR" sz="3200" dirty="0"/>
          </a:p>
          <a:p>
            <a:pPr lvl="0"/>
            <a:r>
              <a:rPr lang="fr-FR" sz="3200" b="1" dirty="0"/>
              <a:t>2004</a:t>
            </a:r>
            <a:r>
              <a:rPr lang="fr-FR" sz="3200" dirty="0"/>
              <a:t> : </a:t>
            </a:r>
            <a:r>
              <a:rPr lang="fr-FR" sz="3200" b="1" dirty="0"/>
              <a:t>Prix littéraire québécois Jacqueline-Déry-</a:t>
            </a:r>
            <a:r>
              <a:rPr lang="fr-FR" sz="3200" b="1" dirty="0" err="1"/>
              <a:t>Mochon</a:t>
            </a:r>
            <a:r>
              <a:rPr lang="fr-FR" sz="3200" dirty="0" smtClean="0"/>
              <a:t>.</a:t>
            </a:r>
          </a:p>
          <a:p>
            <a:pPr lvl="0"/>
            <a:endParaRPr lang="it-IT" sz="3200" dirty="0" smtClean="0"/>
          </a:p>
          <a:p>
            <a:endParaRPr lang="it-IT" sz="2800" dirty="0"/>
          </a:p>
        </p:txBody>
      </p:sp>
    </p:spTree>
    <p:extLst>
      <p:ext uri="{BB962C8B-B14F-4D97-AF65-F5344CB8AC3E}">
        <p14:creationId xmlns:p14="http://schemas.microsoft.com/office/powerpoint/2010/main" val="4294757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endParaRPr lang="fr-FR" sz="3000" b="1" dirty="0" smtClean="0"/>
          </a:p>
          <a:p>
            <a:r>
              <a:rPr lang="fr-FR" sz="3200" b="1" dirty="0" smtClean="0"/>
              <a:t>2005 : </a:t>
            </a:r>
            <a:r>
              <a:rPr lang="fr-FR" sz="3200" b="1" dirty="0" err="1" smtClean="0"/>
              <a:t>Mouawad</a:t>
            </a:r>
            <a:r>
              <a:rPr lang="fr-FR" sz="3200" b="1" dirty="0" smtClean="0"/>
              <a:t> refuse le Prix Molière du meilleur auteur francophone</a:t>
            </a:r>
            <a:r>
              <a:rPr lang="fr-FR" sz="3200" dirty="0" smtClean="0"/>
              <a:t> (attribué pour </a:t>
            </a:r>
            <a:r>
              <a:rPr lang="fr-FR" sz="3200" i="1" dirty="0" smtClean="0"/>
              <a:t>Littoral</a:t>
            </a:r>
            <a:r>
              <a:rPr lang="fr-FR" sz="3200" dirty="0" smtClean="0"/>
              <a:t>), afin de dénoncer l’absence d’implication de nombre de directeurs de théâtre dans la lecture, la découverte et la promotion des jeunes dramaturges.</a:t>
            </a:r>
          </a:p>
          <a:p>
            <a:endParaRPr lang="it-IT" sz="3600" dirty="0"/>
          </a:p>
        </p:txBody>
      </p:sp>
    </p:spTree>
    <p:extLst>
      <p:ext uri="{BB962C8B-B14F-4D97-AF65-F5344CB8AC3E}">
        <p14:creationId xmlns:p14="http://schemas.microsoft.com/office/powerpoint/2010/main" val="1965764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dirty="0"/>
          </a:p>
        </p:txBody>
      </p:sp>
      <p:sp>
        <p:nvSpPr>
          <p:cNvPr id="3" name="Segnaposto contenuto 2"/>
          <p:cNvSpPr>
            <a:spLocks noGrp="1"/>
          </p:cNvSpPr>
          <p:nvPr>
            <p:ph idx="1"/>
          </p:nvPr>
        </p:nvSpPr>
        <p:spPr/>
        <p:txBody>
          <a:bodyPr>
            <a:noAutofit/>
          </a:bodyPr>
          <a:lstStyle/>
          <a:p>
            <a:pPr lvl="0"/>
            <a:endParaRPr lang="fr-FR" sz="3200" b="1" dirty="0" smtClean="0"/>
          </a:p>
          <a:p>
            <a:pPr lvl="0"/>
            <a:r>
              <a:rPr lang="fr-FR" sz="3200" b="1" dirty="0" smtClean="0"/>
              <a:t>2009: Grand Prix du théâtre de l’Académie Française</a:t>
            </a:r>
            <a:r>
              <a:rPr lang="fr-FR" sz="3200" dirty="0" smtClean="0"/>
              <a:t> pour l’ensemble de son œuvre dramatique.</a:t>
            </a:r>
            <a:endParaRPr lang="it-IT" sz="3200" dirty="0"/>
          </a:p>
        </p:txBody>
      </p:sp>
    </p:spTree>
    <p:extLst>
      <p:ext uri="{BB962C8B-B14F-4D97-AF65-F5344CB8AC3E}">
        <p14:creationId xmlns:p14="http://schemas.microsoft.com/office/powerpoint/2010/main" val="23297795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dirty="0"/>
          </a:p>
        </p:txBody>
      </p:sp>
      <p:sp>
        <p:nvSpPr>
          <p:cNvPr id="3" name="Segnaposto contenuto 2"/>
          <p:cNvSpPr>
            <a:spLocks noGrp="1"/>
          </p:cNvSpPr>
          <p:nvPr>
            <p:ph idx="1"/>
          </p:nvPr>
        </p:nvSpPr>
        <p:spPr/>
        <p:txBody>
          <a:bodyPr>
            <a:normAutofit lnSpcReduction="10000"/>
          </a:bodyPr>
          <a:lstStyle/>
          <a:p>
            <a:pPr lvl="0"/>
            <a:r>
              <a:rPr lang="fr-FR" sz="3200" b="1" dirty="0" smtClean="0"/>
              <a:t>2012</a:t>
            </a:r>
            <a:r>
              <a:rPr lang="fr-FR" sz="3200" dirty="0" smtClean="0"/>
              <a:t>: pour </a:t>
            </a:r>
            <a:r>
              <a:rPr lang="fr-FR" sz="3200" dirty="0"/>
              <a:t>son roman</a:t>
            </a:r>
            <a:r>
              <a:rPr lang="fr-FR" sz="3200" b="1" dirty="0"/>
              <a:t> </a:t>
            </a:r>
            <a:r>
              <a:rPr lang="fr-FR" sz="3200" b="1" i="1" dirty="0"/>
              <a:t>Anima</a:t>
            </a:r>
            <a:r>
              <a:rPr lang="fr-FR" sz="3200" dirty="0" smtClean="0"/>
              <a:t>, l’écrivain </a:t>
            </a:r>
            <a:r>
              <a:rPr lang="fr-FR" sz="3200" dirty="0"/>
              <a:t>reçoit le</a:t>
            </a:r>
            <a:r>
              <a:rPr lang="fr-FR" sz="3200" b="1" dirty="0"/>
              <a:t> Grand Prix </a:t>
            </a:r>
            <a:r>
              <a:rPr lang="fr-FR" sz="3200" b="1" dirty="0" err="1"/>
              <a:t>Thyde</a:t>
            </a:r>
            <a:r>
              <a:rPr lang="fr-FR" sz="3200" b="1" dirty="0"/>
              <a:t> Monnier de la Société des Gens de </a:t>
            </a:r>
            <a:r>
              <a:rPr lang="fr-FR" sz="3200" b="1" dirty="0" smtClean="0"/>
              <a:t>Lettres ;</a:t>
            </a:r>
          </a:p>
          <a:p>
            <a:pPr lvl="0"/>
            <a:r>
              <a:rPr lang="fr-FR" sz="3200" b="1" dirty="0" smtClean="0"/>
              <a:t>Prix </a:t>
            </a:r>
            <a:r>
              <a:rPr lang="fr-FR" sz="3200" b="1" dirty="0"/>
              <a:t>Phénix de la Littérature</a:t>
            </a:r>
            <a:r>
              <a:rPr lang="fr-FR" sz="3200" dirty="0"/>
              <a:t>, </a:t>
            </a:r>
            <a:r>
              <a:rPr lang="fr-FR" sz="3200" dirty="0" smtClean="0"/>
              <a:t>décerné uniquement à des auteurs libanais ou traitant du Liban dans leurs œuvres.</a:t>
            </a:r>
          </a:p>
          <a:p>
            <a:pPr marL="0" lvl="0" indent="0">
              <a:buNone/>
            </a:pPr>
            <a:endParaRPr lang="fr-FR" sz="3200" dirty="0" smtClean="0"/>
          </a:p>
          <a:p>
            <a:pPr lvl="0"/>
            <a:r>
              <a:rPr lang="fr-FR" sz="3200" b="1" dirty="0" smtClean="0"/>
              <a:t>2013</a:t>
            </a:r>
            <a:r>
              <a:rPr lang="fr-FR" sz="3200" dirty="0" smtClean="0"/>
              <a:t>: </a:t>
            </a:r>
            <a:r>
              <a:rPr lang="fr-FR" sz="3200" b="1" dirty="0" smtClean="0"/>
              <a:t>Prix de la Méditerranée </a:t>
            </a:r>
            <a:r>
              <a:rPr lang="fr-FR" sz="3200" dirty="0" smtClean="0"/>
              <a:t>pour </a:t>
            </a:r>
            <a:r>
              <a:rPr lang="fr-FR" sz="3200" i="1" dirty="0" smtClean="0"/>
              <a:t>Anima</a:t>
            </a:r>
            <a:endParaRPr lang="it-IT" sz="3200" dirty="0"/>
          </a:p>
        </p:txBody>
      </p:sp>
    </p:spTree>
    <p:extLst>
      <p:ext uri="{BB962C8B-B14F-4D97-AF65-F5344CB8AC3E}">
        <p14:creationId xmlns:p14="http://schemas.microsoft.com/office/powerpoint/2010/main" val="10840189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i="1" dirty="0" smtClean="0"/>
              <a:t>Anima </a:t>
            </a:r>
            <a:r>
              <a:rPr lang="it-IT" sz="6000" dirty="0" smtClean="0"/>
              <a:t>: l’</a:t>
            </a:r>
            <a:r>
              <a:rPr lang="it-IT" sz="6000" dirty="0" err="1" smtClean="0"/>
              <a:t>intrigue</a:t>
            </a:r>
            <a:endParaRPr lang="it-IT" sz="6000" dirty="0"/>
          </a:p>
        </p:txBody>
      </p:sp>
      <p:pic>
        <p:nvPicPr>
          <p:cNvPr id="1025" name="Picture 1" descr="https://images-na.ssl-images-amazon.com/images/I/31HS9lX%2Bz7L._SX313_BO1,204,203,200_.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721487" y="698899"/>
            <a:ext cx="3888000" cy="615910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1387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smtClean="0"/>
              <a:t>Anima </a:t>
            </a:r>
            <a:r>
              <a:rPr lang="it-IT" sz="5400" dirty="0" smtClean="0"/>
              <a:t>: l’</a:t>
            </a:r>
            <a:r>
              <a:rPr lang="it-IT" sz="5400" dirty="0" err="1" smtClean="0"/>
              <a:t>intrigue</a:t>
            </a:r>
            <a:endParaRPr lang="it-IT" sz="5400" dirty="0"/>
          </a:p>
        </p:txBody>
      </p:sp>
      <p:sp>
        <p:nvSpPr>
          <p:cNvPr id="3" name="Segnaposto contenuto 2"/>
          <p:cNvSpPr>
            <a:spLocks noGrp="1"/>
          </p:cNvSpPr>
          <p:nvPr>
            <p:ph idx="1"/>
          </p:nvPr>
        </p:nvSpPr>
        <p:spPr>
          <a:xfrm>
            <a:off x="1057276" y="2043114"/>
            <a:ext cx="8992578" cy="4205286"/>
          </a:xfrm>
        </p:spPr>
        <p:txBody>
          <a:bodyPr/>
          <a:lstStyle/>
          <a:p>
            <a:r>
              <a:rPr lang="it-IT" sz="2800" dirty="0" err="1" smtClean="0"/>
              <a:t>Rentrant</a:t>
            </a:r>
            <a:r>
              <a:rPr lang="it-IT" sz="2800" dirty="0" smtClean="0"/>
              <a:t> </a:t>
            </a:r>
            <a:r>
              <a:rPr lang="it-IT" sz="2800" dirty="0" err="1" smtClean="0"/>
              <a:t>chez</a:t>
            </a:r>
            <a:r>
              <a:rPr lang="it-IT" sz="2800" dirty="0" smtClean="0"/>
              <a:t> </a:t>
            </a:r>
            <a:r>
              <a:rPr lang="it-IT" sz="2800" dirty="0" err="1" smtClean="0"/>
              <a:t>soi</a:t>
            </a:r>
            <a:r>
              <a:rPr lang="it-IT" sz="2800" dirty="0" smtClean="0"/>
              <a:t> un jour </a:t>
            </a:r>
            <a:r>
              <a:rPr lang="it-IT" sz="2800" dirty="0" err="1" smtClean="0"/>
              <a:t>quelconque</a:t>
            </a:r>
            <a:r>
              <a:rPr lang="it-IT" sz="2800" dirty="0" smtClean="0"/>
              <a:t>, </a:t>
            </a:r>
            <a:r>
              <a:rPr lang="it-IT" sz="2800" b="1" dirty="0" err="1" smtClean="0"/>
              <a:t>Wahhch</a:t>
            </a:r>
            <a:r>
              <a:rPr lang="it-IT" sz="2800" b="1" dirty="0" smtClean="0"/>
              <a:t> </a:t>
            </a:r>
            <a:r>
              <a:rPr lang="it-IT" sz="2800" b="1" dirty="0" err="1" smtClean="0"/>
              <a:t>Debch</a:t>
            </a:r>
            <a:r>
              <a:rPr lang="it-IT" sz="2800" b="1" dirty="0" smtClean="0"/>
              <a:t> </a:t>
            </a:r>
            <a:r>
              <a:rPr lang="it-IT" sz="2800" b="1" dirty="0" err="1" smtClean="0"/>
              <a:t>découvre</a:t>
            </a:r>
            <a:r>
              <a:rPr lang="it-IT" sz="2800" b="1" dirty="0" smtClean="0"/>
              <a:t> le </a:t>
            </a:r>
            <a:r>
              <a:rPr lang="it-IT" sz="2800" b="1" dirty="0" err="1" smtClean="0"/>
              <a:t>cadavre</a:t>
            </a:r>
            <a:r>
              <a:rPr lang="it-IT" sz="2800" b="1" dirty="0" smtClean="0"/>
              <a:t> de sa femme </a:t>
            </a:r>
            <a:r>
              <a:rPr lang="it-IT" sz="2800" dirty="0" err="1" smtClean="0"/>
              <a:t>Léonie</a:t>
            </a:r>
            <a:r>
              <a:rPr lang="it-IT" sz="2800" dirty="0" smtClean="0"/>
              <a:t>, </a:t>
            </a:r>
            <a:r>
              <a:rPr lang="it-IT" sz="2800" dirty="0" err="1" smtClean="0"/>
              <a:t>assassinée</a:t>
            </a:r>
            <a:r>
              <a:rPr lang="it-IT" sz="2800" dirty="0" smtClean="0"/>
              <a:t> </a:t>
            </a:r>
            <a:r>
              <a:rPr lang="it-IT" sz="2800" dirty="0" err="1" smtClean="0"/>
              <a:t>avec</a:t>
            </a:r>
            <a:r>
              <a:rPr lang="it-IT" sz="2800" dirty="0" smtClean="0"/>
              <a:t> une </a:t>
            </a:r>
            <a:r>
              <a:rPr lang="it-IT" sz="2800" dirty="0" err="1" smtClean="0"/>
              <a:t>cruauté</a:t>
            </a:r>
            <a:r>
              <a:rPr lang="it-IT" sz="2800" dirty="0" smtClean="0"/>
              <a:t> </a:t>
            </a:r>
            <a:r>
              <a:rPr lang="it-IT" sz="2800" dirty="0" err="1" smtClean="0"/>
              <a:t>inouïe</a:t>
            </a:r>
            <a:r>
              <a:rPr lang="it-IT" sz="2800" dirty="0" smtClean="0"/>
              <a:t>.</a:t>
            </a:r>
          </a:p>
          <a:p>
            <a:r>
              <a:rPr lang="fr-FR" sz="2800" dirty="0"/>
              <a:t>L’horreur suscitée par cette découverte déclenche </a:t>
            </a:r>
            <a:r>
              <a:rPr lang="fr-FR" sz="2800" dirty="0" smtClean="0"/>
              <a:t>chez </a:t>
            </a:r>
            <a:r>
              <a:rPr lang="fr-FR" sz="2800" dirty="0"/>
              <a:t>cet homme </a:t>
            </a:r>
            <a:r>
              <a:rPr lang="fr-FR" sz="2800" b="1" dirty="0"/>
              <a:t>une kyrielle de doutes cauchemardesques </a:t>
            </a:r>
            <a:r>
              <a:rPr lang="fr-FR" sz="2800" dirty="0"/>
              <a:t>sur sa propre implication dans le meurtre. </a:t>
            </a:r>
            <a:endParaRPr lang="fr-FR" sz="2800" dirty="0" smtClean="0"/>
          </a:p>
          <a:p>
            <a:endParaRPr lang="it-IT" dirty="0"/>
          </a:p>
        </p:txBody>
      </p:sp>
    </p:spTree>
    <p:extLst>
      <p:ext uri="{BB962C8B-B14F-4D97-AF65-F5344CB8AC3E}">
        <p14:creationId xmlns:p14="http://schemas.microsoft.com/office/powerpoint/2010/main" val="1265354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l’</a:t>
            </a:r>
            <a:r>
              <a:rPr lang="it-IT" sz="5400" dirty="0" err="1"/>
              <a:t>intrigue</a:t>
            </a:r>
            <a:endParaRPr lang="it-IT" sz="4800" dirty="0"/>
          </a:p>
        </p:txBody>
      </p:sp>
      <p:sp>
        <p:nvSpPr>
          <p:cNvPr id="3" name="Segnaposto contenuto 2"/>
          <p:cNvSpPr>
            <a:spLocks noGrp="1"/>
          </p:cNvSpPr>
          <p:nvPr>
            <p:ph idx="1"/>
          </p:nvPr>
        </p:nvSpPr>
        <p:spPr/>
        <p:txBody>
          <a:bodyPr>
            <a:normAutofit/>
          </a:bodyPr>
          <a:lstStyle/>
          <a:p>
            <a:r>
              <a:rPr lang="it-IT" sz="2800" dirty="0" smtClean="0"/>
              <a:t>C’est </a:t>
            </a:r>
            <a:r>
              <a:rPr lang="it-IT" sz="2800" dirty="0" err="1" smtClean="0"/>
              <a:t>pourquoi</a:t>
            </a:r>
            <a:r>
              <a:rPr lang="it-IT" sz="2800" dirty="0" smtClean="0"/>
              <a:t> il </a:t>
            </a:r>
            <a:r>
              <a:rPr lang="it-IT" sz="2800" dirty="0" err="1" smtClean="0"/>
              <a:t>décide</a:t>
            </a:r>
            <a:r>
              <a:rPr lang="it-IT" sz="2800" dirty="0" smtClean="0"/>
              <a:t> de se </a:t>
            </a:r>
            <a:r>
              <a:rPr lang="it-IT" sz="2800" dirty="0" err="1" smtClean="0"/>
              <a:t>mettre</a:t>
            </a:r>
            <a:r>
              <a:rPr lang="it-IT" sz="2800" dirty="0" smtClean="0"/>
              <a:t> </a:t>
            </a:r>
            <a:r>
              <a:rPr lang="it-IT" sz="2800" dirty="0" err="1" smtClean="0"/>
              <a:t>sur</a:t>
            </a:r>
            <a:r>
              <a:rPr lang="it-IT" sz="2800" dirty="0" smtClean="0"/>
              <a:t> </a:t>
            </a:r>
            <a:r>
              <a:rPr lang="it-IT" sz="2800" dirty="0" err="1" smtClean="0"/>
              <a:t>les</a:t>
            </a:r>
            <a:r>
              <a:rPr lang="it-IT" sz="2800" dirty="0" smtClean="0"/>
              <a:t> </a:t>
            </a:r>
            <a:r>
              <a:rPr lang="it-IT" sz="2800" dirty="0" err="1" smtClean="0"/>
              <a:t>traces</a:t>
            </a:r>
            <a:r>
              <a:rPr lang="it-IT" sz="2800" dirty="0" smtClean="0"/>
              <a:t> de l’</a:t>
            </a:r>
            <a:r>
              <a:rPr lang="it-IT" sz="2800" dirty="0" err="1" smtClean="0"/>
              <a:t>assassin</a:t>
            </a:r>
            <a:r>
              <a:rPr lang="it-IT" sz="2800" dirty="0" smtClean="0"/>
              <a:t>, </a:t>
            </a:r>
            <a:r>
              <a:rPr lang="it-IT" sz="2800" dirty="0" err="1" smtClean="0"/>
              <a:t>comme</a:t>
            </a:r>
            <a:r>
              <a:rPr lang="it-IT" sz="2800" dirty="0" smtClean="0"/>
              <a:t> il l’</a:t>
            </a:r>
            <a:r>
              <a:rPr lang="it-IT" sz="2800" dirty="0" err="1" smtClean="0"/>
              <a:t>avoue</a:t>
            </a:r>
            <a:r>
              <a:rPr lang="it-IT" sz="2800" dirty="0" smtClean="0"/>
              <a:t> à </a:t>
            </a:r>
            <a:r>
              <a:rPr lang="it-IT" sz="2800" b="1" dirty="0" smtClean="0"/>
              <a:t>Aubert </a:t>
            </a:r>
            <a:r>
              <a:rPr lang="it-IT" sz="2800" b="1" dirty="0" err="1" smtClean="0"/>
              <a:t>Chagnon</a:t>
            </a:r>
            <a:r>
              <a:rPr lang="it-IT" sz="2800" dirty="0" smtClean="0"/>
              <a:t>, le </a:t>
            </a:r>
            <a:r>
              <a:rPr lang="it-IT" sz="2800" dirty="0" err="1" smtClean="0"/>
              <a:t>médecin</a:t>
            </a:r>
            <a:r>
              <a:rPr lang="it-IT" sz="2800" dirty="0" smtClean="0"/>
              <a:t> coroner </a:t>
            </a:r>
            <a:r>
              <a:rPr lang="it-IT" sz="2800" dirty="0" err="1" smtClean="0"/>
              <a:t>chargé</a:t>
            </a:r>
            <a:r>
              <a:rPr lang="it-IT" sz="2800" dirty="0" smtClean="0"/>
              <a:t> de l’</a:t>
            </a:r>
            <a:r>
              <a:rPr lang="it-IT" sz="2800" dirty="0" err="1" smtClean="0"/>
              <a:t>informer</a:t>
            </a:r>
            <a:r>
              <a:rPr lang="it-IT" sz="2800" dirty="0" smtClean="0"/>
              <a:t> </a:t>
            </a:r>
            <a:r>
              <a:rPr lang="it-IT" sz="2800" dirty="0" err="1" smtClean="0"/>
              <a:t>du</a:t>
            </a:r>
            <a:r>
              <a:rPr lang="it-IT" sz="2800" dirty="0" smtClean="0"/>
              <a:t> </a:t>
            </a:r>
            <a:r>
              <a:rPr lang="it-IT" sz="2800" dirty="0" err="1" smtClean="0"/>
              <a:t>déroulement</a:t>
            </a:r>
            <a:r>
              <a:rPr lang="it-IT" sz="2800" dirty="0" smtClean="0"/>
              <a:t> de l’</a:t>
            </a:r>
            <a:r>
              <a:rPr lang="it-IT" sz="2800" dirty="0" err="1" smtClean="0"/>
              <a:t>enquête</a:t>
            </a:r>
            <a:r>
              <a:rPr lang="it-IT" sz="2800" dirty="0" smtClean="0"/>
              <a:t> </a:t>
            </a:r>
            <a:r>
              <a:rPr lang="it-IT" sz="2800" dirty="0" err="1" smtClean="0"/>
              <a:t>menée</a:t>
            </a:r>
            <a:r>
              <a:rPr lang="it-IT" sz="2800" dirty="0" smtClean="0"/>
              <a:t> par la </a:t>
            </a:r>
            <a:r>
              <a:rPr lang="it-IT" sz="2800" dirty="0" err="1" smtClean="0"/>
              <a:t>Sûreté</a:t>
            </a:r>
            <a:r>
              <a:rPr lang="it-IT" sz="2800" dirty="0" smtClean="0"/>
              <a:t> </a:t>
            </a:r>
            <a:r>
              <a:rPr lang="it-IT" sz="2800" dirty="0" err="1" smtClean="0"/>
              <a:t>du</a:t>
            </a:r>
            <a:r>
              <a:rPr lang="it-IT" sz="2800" dirty="0" smtClean="0"/>
              <a:t> Québec.</a:t>
            </a:r>
          </a:p>
        </p:txBody>
      </p:sp>
    </p:spTree>
    <p:extLst>
      <p:ext uri="{BB962C8B-B14F-4D97-AF65-F5344CB8AC3E}">
        <p14:creationId xmlns:p14="http://schemas.microsoft.com/office/powerpoint/2010/main" val="2502887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smtClean="0"/>
              <a:t>Anima</a:t>
            </a:r>
            <a:r>
              <a:rPr lang="it-IT" sz="5400" dirty="0" smtClean="0"/>
              <a:t> : l’</a:t>
            </a:r>
            <a:r>
              <a:rPr lang="it-IT" sz="5400" dirty="0" err="1" smtClean="0"/>
              <a:t>intrigue</a:t>
            </a:r>
            <a:endParaRPr lang="it-IT" sz="40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La </a:t>
            </a:r>
            <a:r>
              <a:rPr lang="it-IT" sz="2800" dirty="0"/>
              <a:t>barbarie </a:t>
            </a:r>
            <a:r>
              <a:rPr lang="it-IT" sz="2800" dirty="0" err="1"/>
              <a:t>avec</a:t>
            </a:r>
            <a:r>
              <a:rPr lang="it-IT" sz="2800" dirty="0"/>
              <a:t> </a:t>
            </a:r>
            <a:r>
              <a:rPr lang="it-IT" sz="2800" dirty="0" err="1"/>
              <a:t>laquelle</a:t>
            </a:r>
            <a:r>
              <a:rPr lang="it-IT" sz="2800" dirty="0"/>
              <a:t> </a:t>
            </a:r>
            <a:r>
              <a:rPr lang="it-IT" sz="2800" dirty="0" err="1"/>
              <a:t>Léonie</a:t>
            </a:r>
            <a:r>
              <a:rPr lang="it-IT" sz="2800" dirty="0"/>
              <a:t> a </a:t>
            </a:r>
            <a:r>
              <a:rPr lang="it-IT" sz="2800" dirty="0" err="1"/>
              <a:t>été</a:t>
            </a:r>
            <a:r>
              <a:rPr lang="it-IT" sz="2800" dirty="0"/>
              <a:t> </a:t>
            </a:r>
            <a:r>
              <a:rPr lang="it-IT" sz="2800" dirty="0" err="1"/>
              <a:t>tuée</a:t>
            </a:r>
            <a:r>
              <a:rPr lang="it-IT" sz="2800" dirty="0"/>
              <a:t> </a:t>
            </a:r>
            <a:r>
              <a:rPr lang="it-IT" sz="2800" dirty="0" err="1"/>
              <a:t>suscite</a:t>
            </a:r>
            <a:r>
              <a:rPr lang="it-IT" sz="2800" dirty="0"/>
              <a:t> </a:t>
            </a:r>
            <a:r>
              <a:rPr lang="it-IT" sz="2800" dirty="0" err="1"/>
              <a:t>parallèlement</a:t>
            </a:r>
            <a:r>
              <a:rPr lang="it-IT" sz="2800" dirty="0"/>
              <a:t> </a:t>
            </a:r>
            <a:r>
              <a:rPr lang="it-IT" sz="2800" b="1" dirty="0"/>
              <a:t>d’</a:t>
            </a:r>
            <a:r>
              <a:rPr lang="it-IT" sz="2800" b="1" dirty="0" err="1"/>
              <a:t>inquiétants</a:t>
            </a:r>
            <a:r>
              <a:rPr lang="it-IT" sz="2800" b="1" dirty="0"/>
              <a:t> </a:t>
            </a:r>
            <a:r>
              <a:rPr lang="it-IT" sz="2800" b="1" dirty="0" err="1"/>
              <a:t>lambeaux</a:t>
            </a:r>
            <a:r>
              <a:rPr lang="it-IT" sz="2800" b="1" dirty="0"/>
              <a:t> de </a:t>
            </a:r>
            <a:r>
              <a:rPr lang="it-IT" sz="2800" b="1" dirty="0" err="1"/>
              <a:t>souvenirs</a:t>
            </a:r>
            <a:r>
              <a:rPr lang="it-IT" sz="2800" dirty="0"/>
              <a:t>, </a:t>
            </a:r>
            <a:r>
              <a:rPr lang="it-IT" sz="2800" dirty="0" err="1"/>
              <a:t>ensevelis</a:t>
            </a:r>
            <a:r>
              <a:rPr lang="it-IT" sz="2800" dirty="0"/>
              <a:t> au plus </a:t>
            </a:r>
            <a:r>
              <a:rPr lang="it-IT" sz="2800" dirty="0" err="1"/>
              <a:t>profond</a:t>
            </a:r>
            <a:r>
              <a:rPr lang="it-IT" sz="2800" dirty="0"/>
              <a:t> de l’</a:t>
            </a:r>
            <a:r>
              <a:rPr lang="it-IT" sz="2800" dirty="0" err="1"/>
              <a:t>âme</a:t>
            </a:r>
            <a:r>
              <a:rPr lang="it-IT" sz="2800" dirty="0"/>
              <a:t> de </a:t>
            </a:r>
            <a:r>
              <a:rPr lang="it-IT" sz="2800" dirty="0" err="1"/>
              <a:t>Wahhch</a:t>
            </a:r>
            <a:r>
              <a:rPr lang="it-IT" sz="2800" dirty="0"/>
              <a:t>: </a:t>
            </a:r>
            <a:r>
              <a:rPr lang="it-IT" sz="2800" dirty="0" err="1"/>
              <a:t>bruits</a:t>
            </a:r>
            <a:r>
              <a:rPr lang="it-IT" sz="2800" dirty="0"/>
              <a:t>, </a:t>
            </a:r>
            <a:r>
              <a:rPr lang="it-IT" sz="2800" dirty="0" err="1"/>
              <a:t>voix</a:t>
            </a:r>
            <a:r>
              <a:rPr lang="it-IT" sz="2800" dirty="0"/>
              <a:t>, </a:t>
            </a:r>
            <a:r>
              <a:rPr lang="it-IT" sz="2800" dirty="0" err="1"/>
              <a:t>odeurs</a:t>
            </a:r>
            <a:r>
              <a:rPr lang="it-IT" sz="2800" dirty="0"/>
              <a:t>, images </a:t>
            </a:r>
            <a:r>
              <a:rPr lang="it-IT" sz="2800" dirty="0" err="1"/>
              <a:t>surgissent</a:t>
            </a:r>
            <a:r>
              <a:rPr lang="it-IT" sz="2800" dirty="0"/>
              <a:t> </a:t>
            </a:r>
            <a:r>
              <a:rPr lang="it-IT" sz="2800" dirty="0" err="1"/>
              <a:t>alors</a:t>
            </a:r>
            <a:r>
              <a:rPr lang="it-IT" sz="2800" dirty="0"/>
              <a:t> </a:t>
            </a:r>
            <a:r>
              <a:rPr lang="it-IT" sz="2800" dirty="0" err="1"/>
              <a:t>mystérieusement</a:t>
            </a:r>
            <a:r>
              <a:rPr lang="it-IT" sz="2800" dirty="0"/>
              <a:t> </a:t>
            </a:r>
            <a:r>
              <a:rPr lang="it-IT" sz="2800" dirty="0" err="1"/>
              <a:t>du</a:t>
            </a:r>
            <a:r>
              <a:rPr lang="it-IT" sz="2800" dirty="0"/>
              <a:t> magma de sa </a:t>
            </a:r>
            <a:r>
              <a:rPr lang="it-IT" sz="2800" dirty="0" err="1"/>
              <a:t>conscience</a:t>
            </a:r>
            <a:r>
              <a:rPr lang="it-IT" sz="2800" dirty="0"/>
              <a:t>, </a:t>
            </a:r>
            <a:r>
              <a:rPr lang="it-IT" sz="2800" dirty="0" err="1"/>
              <a:t>formant</a:t>
            </a:r>
            <a:r>
              <a:rPr lang="it-IT" sz="2800" dirty="0"/>
              <a:t> un </a:t>
            </a:r>
            <a:r>
              <a:rPr lang="it-IT" sz="2800" b="1" dirty="0"/>
              <a:t>puzzle </a:t>
            </a:r>
            <a:r>
              <a:rPr lang="it-IT" sz="2800" b="1" dirty="0" err="1"/>
              <a:t>indéchiffrable</a:t>
            </a:r>
            <a:r>
              <a:rPr lang="it-IT" sz="2800" dirty="0"/>
              <a:t>, </a:t>
            </a:r>
            <a:r>
              <a:rPr lang="it-IT" sz="2800" dirty="0" err="1"/>
              <a:t>que</a:t>
            </a:r>
            <a:r>
              <a:rPr lang="it-IT" sz="2800" dirty="0"/>
              <a:t> </a:t>
            </a:r>
            <a:r>
              <a:rPr lang="it-IT" sz="2800" dirty="0" err="1"/>
              <a:t>seul</a:t>
            </a:r>
            <a:r>
              <a:rPr lang="it-IT" sz="2800" dirty="0"/>
              <a:t> le </a:t>
            </a:r>
            <a:r>
              <a:rPr lang="it-IT" sz="2800" dirty="0" err="1"/>
              <a:t>déroulement</a:t>
            </a:r>
            <a:r>
              <a:rPr lang="it-IT" sz="2800" dirty="0"/>
              <a:t> de l’</a:t>
            </a:r>
            <a:r>
              <a:rPr lang="it-IT" sz="2800" dirty="0" err="1"/>
              <a:t>intrigue</a:t>
            </a:r>
            <a:r>
              <a:rPr lang="it-IT" sz="2800" dirty="0"/>
              <a:t> </a:t>
            </a:r>
            <a:r>
              <a:rPr lang="it-IT" sz="2800" dirty="0" err="1"/>
              <a:t>contribuera</a:t>
            </a:r>
            <a:r>
              <a:rPr lang="it-IT" sz="2800" dirty="0"/>
              <a:t> à </a:t>
            </a:r>
            <a:r>
              <a:rPr lang="it-IT" sz="2800" dirty="0" err="1"/>
              <a:t>recomposer</a:t>
            </a:r>
            <a:r>
              <a:rPr lang="it-IT" sz="2800" dirty="0"/>
              <a:t>.</a:t>
            </a:r>
          </a:p>
          <a:p>
            <a:endParaRPr lang="it-IT" dirty="0"/>
          </a:p>
        </p:txBody>
      </p:sp>
    </p:spTree>
    <p:extLst>
      <p:ext uri="{BB962C8B-B14F-4D97-AF65-F5344CB8AC3E}">
        <p14:creationId xmlns:p14="http://schemas.microsoft.com/office/powerpoint/2010/main" val="3251809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l’</a:t>
            </a:r>
            <a:r>
              <a:rPr lang="it-IT" sz="5400" dirty="0" err="1"/>
              <a:t>intrigue</a:t>
            </a:r>
            <a:endParaRPr lang="it-IT" sz="48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Une </a:t>
            </a:r>
            <a:r>
              <a:rPr lang="it-IT" sz="2800" dirty="0" err="1" smtClean="0"/>
              <a:t>scène</a:t>
            </a:r>
            <a:r>
              <a:rPr lang="it-IT" sz="2800" dirty="0" smtClean="0"/>
              <a:t>, en </a:t>
            </a:r>
            <a:r>
              <a:rPr lang="it-IT" sz="2800" dirty="0" err="1" smtClean="0"/>
              <a:t>particulier</a:t>
            </a:r>
            <a:r>
              <a:rPr lang="it-IT" sz="2800" dirty="0" smtClean="0"/>
              <a:t>, </a:t>
            </a:r>
            <a:r>
              <a:rPr lang="it-IT" sz="2800" dirty="0" err="1" smtClean="0"/>
              <a:t>revient</a:t>
            </a:r>
            <a:r>
              <a:rPr lang="it-IT" sz="2800" dirty="0" smtClean="0"/>
              <a:t> </a:t>
            </a:r>
            <a:r>
              <a:rPr lang="it-IT" sz="2800" dirty="0" err="1" smtClean="0"/>
              <a:t>systématiquement</a:t>
            </a:r>
            <a:r>
              <a:rPr lang="it-IT" sz="2800" dirty="0" smtClean="0"/>
              <a:t> </a:t>
            </a:r>
            <a:r>
              <a:rPr lang="it-IT" sz="2800" dirty="0" err="1" smtClean="0"/>
              <a:t>dans</a:t>
            </a:r>
            <a:r>
              <a:rPr lang="it-IT" sz="2800" dirty="0" smtClean="0"/>
              <a:t> son esprit à la </a:t>
            </a:r>
            <a:r>
              <a:rPr lang="it-IT" sz="2800" dirty="0" err="1" smtClean="0"/>
              <a:t>vue</a:t>
            </a:r>
            <a:r>
              <a:rPr lang="it-IT" sz="2800" dirty="0" smtClean="0"/>
              <a:t> </a:t>
            </a:r>
            <a:r>
              <a:rPr lang="it-IT" sz="2800" dirty="0" err="1" smtClean="0"/>
              <a:t>du</a:t>
            </a:r>
            <a:r>
              <a:rPr lang="it-IT" sz="2800" dirty="0" smtClean="0"/>
              <a:t> </a:t>
            </a:r>
            <a:r>
              <a:rPr lang="it-IT" sz="2800" dirty="0" err="1" smtClean="0"/>
              <a:t>cadavre</a:t>
            </a:r>
            <a:r>
              <a:rPr lang="it-IT" sz="2800" dirty="0" smtClean="0"/>
              <a:t> de sa femme, </a:t>
            </a:r>
            <a:r>
              <a:rPr lang="it-IT" sz="2800" dirty="0" err="1" smtClean="0"/>
              <a:t>tel</a:t>
            </a:r>
            <a:r>
              <a:rPr lang="it-IT" sz="2800" dirty="0" smtClean="0"/>
              <a:t> un </a:t>
            </a:r>
            <a:r>
              <a:rPr lang="it-IT" sz="2800" i="1" dirty="0" smtClean="0"/>
              <a:t>leitmotiv</a:t>
            </a:r>
            <a:r>
              <a:rPr lang="it-IT" sz="2800" dirty="0" smtClean="0"/>
              <a:t> </a:t>
            </a:r>
            <a:r>
              <a:rPr lang="it-IT" sz="2800" dirty="0" err="1" smtClean="0"/>
              <a:t>surgi</a:t>
            </a:r>
            <a:r>
              <a:rPr lang="it-IT" sz="2800" dirty="0" smtClean="0"/>
              <a:t> </a:t>
            </a:r>
            <a:r>
              <a:rPr lang="it-IT" sz="2800" dirty="0" err="1" smtClean="0"/>
              <a:t>du</a:t>
            </a:r>
            <a:r>
              <a:rPr lang="it-IT" sz="2800" dirty="0" smtClean="0"/>
              <a:t> </a:t>
            </a:r>
            <a:r>
              <a:rPr lang="it-IT" sz="2800" dirty="0" err="1" smtClean="0"/>
              <a:t>trou</a:t>
            </a:r>
            <a:r>
              <a:rPr lang="it-IT" sz="2800" dirty="0" smtClean="0"/>
              <a:t> noir de la </a:t>
            </a:r>
            <a:r>
              <a:rPr lang="it-IT" sz="2800" dirty="0" err="1" smtClean="0"/>
              <a:t>mémoire</a:t>
            </a:r>
            <a:r>
              <a:rPr lang="it-IT" sz="2800" dirty="0" smtClean="0"/>
              <a:t>.</a:t>
            </a:r>
          </a:p>
          <a:p>
            <a:r>
              <a:rPr lang="it-IT" sz="2800" dirty="0" smtClean="0"/>
              <a:t>Elle concerne l’</a:t>
            </a:r>
            <a:r>
              <a:rPr lang="it-IT" sz="2800" dirty="0" err="1" smtClean="0"/>
              <a:t>instant</a:t>
            </a:r>
            <a:r>
              <a:rPr lang="it-IT" sz="2800" dirty="0" smtClean="0"/>
              <a:t> </a:t>
            </a:r>
            <a:r>
              <a:rPr lang="it-IT" sz="2800" dirty="0" err="1" smtClean="0"/>
              <a:t>où</a:t>
            </a:r>
            <a:r>
              <a:rPr lang="it-IT" sz="2800" dirty="0" smtClean="0"/>
              <a:t> le </a:t>
            </a:r>
            <a:r>
              <a:rPr lang="it-IT" sz="2800" dirty="0" err="1" smtClean="0"/>
              <a:t>héros</a:t>
            </a:r>
            <a:r>
              <a:rPr lang="it-IT" sz="2800" dirty="0" smtClean="0"/>
              <a:t>, </a:t>
            </a:r>
            <a:r>
              <a:rPr lang="it-IT" sz="2800" dirty="0" err="1" smtClean="0"/>
              <a:t>encore</a:t>
            </a:r>
            <a:r>
              <a:rPr lang="it-IT" sz="2800" dirty="0" smtClean="0"/>
              <a:t> enfant, </a:t>
            </a:r>
            <a:r>
              <a:rPr lang="it-IT" sz="2800" dirty="0" err="1" smtClean="0"/>
              <a:t>avait</a:t>
            </a:r>
            <a:r>
              <a:rPr lang="it-IT" sz="2800" dirty="0" smtClean="0"/>
              <a:t> </a:t>
            </a:r>
            <a:r>
              <a:rPr lang="it-IT" sz="2800" dirty="0" err="1" smtClean="0"/>
              <a:t>été</a:t>
            </a:r>
            <a:r>
              <a:rPr lang="it-IT" sz="2800" dirty="0" smtClean="0"/>
              <a:t> </a:t>
            </a:r>
            <a:r>
              <a:rPr lang="it-IT" sz="2800" b="1" dirty="0" err="1" smtClean="0"/>
              <a:t>enterré</a:t>
            </a:r>
            <a:r>
              <a:rPr lang="it-IT" sz="2800" b="1" dirty="0" smtClean="0"/>
              <a:t> vivant</a:t>
            </a:r>
            <a:r>
              <a:rPr lang="it-IT" sz="2800" dirty="0" smtClean="0"/>
              <a:t>, au </a:t>
            </a:r>
            <a:r>
              <a:rPr lang="it-IT" sz="2800" dirty="0" err="1" smtClean="0"/>
              <a:t>cours</a:t>
            </a:r>
            <a:r>
              <a:rPr lang="it-IT" sz="2800" dirty="0" smtClean="0"/>
              <a:t> </a:t>
            </a:r>
            <a:r>
              <a:rPr lang="it-IT" sz="2800" dirty="0" err="1" smtClean="0"/>
              <a:t>du</a:t>
            </a:r>
            <a:r>
              <a:rPr lang="it-IT" sz="2800" dirty="0" smtClean="0"/>
              <a:t> </a:t>
            </a:r>
            <a:r>
              <a:rPr lang="it-IT" sz="2800" dirty="0" err="1" smtClean="0"/>
              <a:t>massacre</a:t>
            </a:r>
            <a:r>
              <a:rPr lang="it-IT" sz="2800" dirty="0" smtClean="0"/>
              <a:t> de </a:t>
            </a:r>
            <a:r>
              <a:rPr lang="it-IT" sz="2800" b="1" dirty="0" smtClean="0"/>
              <a:t>Sabra et Chatila. </a:t>
            </a:r>
          </a:p>
        </p:txBody>
      </p:sp>
    </p:spTree>
    <p:extLst>
      <p:ext uri="{BB962C8B-B14F-4D97-AF65-F5344CB8AC3E}">
        <p14:creationId xmlns:p14="http://schemas.microsoft.com/office/powerpoint/2010/main" val="10121312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dirty="0" smtClean="0"/>
              <a:t>Sabra et Chatila</a:t>
            </a:r>
            <a:endParaRPr lang="it-IT" sz="5400" dirty="0"/>
          </a:p>
        </p:txBody>
      </p:sp>
      <p:pic>
        <p:nvPicPr>
          <p:cNvPr id="3074" name="Picture 2" descr="http://1.bp.blogspot.com/_4mr3hJ3zTus/TUFKK1K-HOI/AAAAAAAAAaA/tpQWMLaFPv0/s1600/sabra_shatila_massacres.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94752" y="1617210"/>
            <a:ext cx="7560000" cy="502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897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r>
              <a:rPr lang="it-IT" sz="3200" dirty="0" err="1" smtClean="0"/>
              <a:t>Wajdi</a:t>
            </a:r>
            <a:r>
              <a:rPr lang="it-IT" sz="3200" dirty="0" smtClean="0"/>
              <a:t> </a:t>
            </a:r>
            <a:r>
              <a:rPr lang="it-IT" sz="3200" dirty="0" err="1" smtClean="0"/>
              <a:t>Mouawad</a:t>
            </a:r>
            <a:r>
              <a:rPr lang="it-IT" sz="3200" dirty="0" smtClean="0"/>
              <a:t> est né </a:t>
            </a:r>
            <a:r>
              <a:rPr lang="fr-FR" sz="3200" dirty="0" smtClean="0"/>
              <a:t>le </a:t>
            </a:r>
            <a:r>
              <a:rPr lang="fr-FR" sz="3200" b="1" dirty="0"/>
              <a:t>16 octobre 1968</a:t>
            </a:r>
            <a:r>
              <a:rPr lang="fr-FR" sz="3200" dirty="0"/>
              <a:t>, à Deir-el-</a:t>
            </a:r>
            <a:r>
              <a:rPr lang="fr-FR" sz="3200" dirty="0" err="1"/>
              <a:t>Qamar</a:t>
            </a:r>
            <a:r>
              <a:rPr lang="fr-FR" sz="3200" dirty="0"/>
              <a:t>, village du </a:t>
            </a:r>
            <a:r>
              <a:rPr lang="fr-FR" sz="3200" dirty="0" smtClean="0"/>
              <a:t>Chouf, situé </a:t>
            </a:r>
            <a:r>
              <a:rPr lang="fr-FR" sz="3200" dirty="0"/>
              <a:t>à 20 kilomètres de Beyrouth, </a:t>
            </a:r>
            <a:r>
              <a:rPr lang="fr-FR" sz="3200" b="1" dirty="0"/>
              <a:t>dans une famille chrétienne maronite</a:t>
            </a:r>
            <a:r>
              <a:rPr lang="fr-FR" sz="3200" dirty="0"/>
              <a:t>. </a:t>
            </a:r>
            <a:endParaRPr lang="fr-FR" sz="3200" dirty="0" smtClean="0"/>
          </a:p>
          <a:p>
            <a:r>
              <a:rPr lang="fr-FR" sz="3200" dirty="0" smtClean="0"/>
              <a:t>Il </a:t>
            </a:r>
            <a:r>
              <a:rPr lang="fr-FR" sz="3200" dirty="0"/>
              <a:t>y vit une première enfance marquée par </a:t>
            </a:r>
            <a:r>
              <a:rPr lang="fr-FR" sz="3200" b="1" dirty="0"/>
              <a:t>la guerre</a:t>
            </a:r>
            <a:r>
              <a:rPr lang="fr-FR" sz="3200" dirty="0"/>
              <a:t> et </a:t>
            </a:r>
            <a:r>
              <a:rPr lang="fr-FR" sz="3200" b="1" dirty="0"/>
              <a:t>l’usage précoce des armes </a:t>
            </a:r>
            <a:r>
              <a:rPr lang="fr-FR" sz="3200" dirty="0"/>
              <a:t>à feu.</a:t>
            </a:r>
            <a:endParaRPr lang="it-IT" sz="3200" dirty="0"/>
          </a:p>
          <a:p>
            <a:endParaRPr lang="it-IT" sz="3200" dirty="0"/>
          </a:p>
        </p:txBody>
      </p:sp>
    </p:spTree>
    <p:extLst>
      <p:ext uri="{BB962C8B-B14F-4D97-AF65-F5344CB8AC3E}">
        <p14:creationId xmlns:p14="http://schemas.microsoft.com/office/powerpoint/2010/main" val="22437583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09070" y="409175"/>
            <a:ext cx="9404723" cy="1400530"/>
          </a:xfrm>
        </p:spPr>
        <p:txBody>
          <a:bodyPr/>
          <a:lstStyle/>
          <a:p>
            <a:r>
              <a:rPr lang="it-IT" sz="5400" dirty="0" smtClean="0"/>
              <a:t>Sabra et Chatila</a:t>
            </a:r>
            <a:endParaRPr lang="it-IT" sz="5400" dirty="0"/>
          </a:p>
        </p:txBody>
      </p:sp>
      <p:pic>
        <p:nvPicPr>
          <p:cNvPr id="4098" name="Picture 2" descr="http://img.over-blog-kiwi.com/0/43/42/76/201309/ob_3c14b8534e824104e2ac676a16f39087_900x598-ct-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06626" y="1501095"/>
            <a:ext cx="7884000" cy="5238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2235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dirty="0" smtClean="0"/>
              <a:t>Sabra et Chatila</a:t>
            </a:r>
            <a:endParaRPr lang="it-IT" sz="48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Il </a:t>
            </a:r>
            <a:r>
              <a:rPr lang="it-IT" sz="2800" dirty="0"/>
              <a:t>s’</a:t>
            </a:r>
            <a:r>
              <a:rPr lang="it-IT" sz="2800" dirty="0" err="1"/>
              <a:t>agit</a:t>
            </a:r>
            <a:r>
              <a:rPr lang="it-IT" sz="2800" dirty="0"/>
              <a:t> d’un </a:t>
            </a:r>
            <a:r>
              <a:rPr lang="it-IT" sz="2800" dirty="0" err="1"/>
              <a:t>des</a:t>
            </a:r>
            <a:r>
              <a:rPr lang="it-IT" sz="2800" dirty="0"/>
              <a:t> </a:t>
            </a:r>
            <a:r>
              <a:rPr lang="it-IT" sz="2800" dirty="0" err="1"/>
              <a:t>épisodes</a:t>
            </a:r>
            <a:r>
              <a:rPr lang="it-IT" sz="2800" dirty="0"/>
              <a:t> </a:t>
            </a:r>
            <a:r>
              <a:rPr lang="it-IT" sz="2800" dirty="0" err="1"/>
              <a:t>les</a:t>
            </a:r>
            <a:r>
              <a:rPr lang="it-IT" sz="2800" dirty="0"/>
              <a:t> plus </a:t>
            </a:r>
            <a:r>
              <a:rPr lang="it-IT" sz="2800" dirty="0" err="1"/>
              <a:t>horribles</a:t>
            </a:r>
            <a:r>
              <a:rPr lang="it-IT" sz="2800" dirty="0"/>
              <a:t> de </a:t>
            </a:r>
            <a:r>
              <a:rPr lang="it-IT" sz="2800" b="1" dirty="0"/>
              <a:t>la guerre civile </a:t>
            </a:r>
            <a:r>
              <a:rPr lang="it-IT" sz="2800" b="1" dirty="0" err="1"/>
              <a:t>libanaise</a:t>
            </a:r>
            <a:r>
              <a:rPr lang="it-IT" sz="2800" b="1" dirty="0"/>
              <a:t> </a:t>
            </a:r>
            <a:r>
              <a:rPr lang="it-IT" sz="2800" dirty="0"/>
              <a:t>(13 </a:t>
            </a:r>
            <a:r>
              <a:rPr lang="it-IT" sz="2800" dirty="0" err="1"/>
              <a:t>avril</a:t>
            </a:r>
            <a:r>
              <a:rPr lang="it-IT" sz="2800" dirty="0"/>
              <a:t> 1975</a:t>
            </a:r>
            <a:r>
              <a:rPr lang="it-IT" sz="2800" dirty="0" smtClean="0"/>
              <a:t>).</a:t>
            </a:r>
          </a:p>
          <a:p>
            <a:r>
              <a:rPr lang="it-IT" sz="2800" dirty="0" smtClean="0"/>
              <a:t> </a:t>
            </a:r>
            <a:r>
              <a:rPr lang="it-IT" sz="2800" dirty="0" err="1" smtClean="0"/>
              <a:t>Après</a:t>
            </a:r>
            <a:r>
              <a:rPr lang="it-IT" sz="2800" dirty="0" smtClean="0"/>
              <a:t> le </a:t>
            </a:r>
            <a:r>
              <a:rPr lang="it-IT" sz="2800" dirty="0" err="1" smtClean="0"/>
              <a:t>meurtre</a:t>
            </a:r>
            <a:r>
              <a:rPr lang="it-IT" sz="2800" dirty="0" smtClean="0"/>
              <a:t> </a:t>
            </a:r>
            <a:r>
              <a:rPr lang="it-IT" sz="2800" dirty="0"/>
              <a:t>de </a:t>
            </a:r>
            <a:r>
              <a:rPr lang="it-IT" sz="2800" b="1" dirty="0" err="1"/>
              <a:t>Bachir</a:t>
            </a:r>
            <a:r>
              <a:rPr lang="it-IT" sz="2800" b="1" dirty="0"/>
              <a:t> </a:t>
            </a:r>
            <a:r>
              <a:rPr lang="it-IT" sz="2800" b="1" dirty="0" err="1"/>
              <a:t>Gemayel</a:t>
            </a:r>
            <a:r>
              <a:rPr lang="it-IT" sz="2800" b="1" dirty="0"/>
              <a:t> </a:t>
            </a:r>
            <a:r>
              <a:rPr lang="it-IT" sz="2800" dirty="0"/>
              <a:t>(14 </a:t>
            </a:r>
            <a:r>
              <a:rPr lang="it-IT" sz="2800" dirty="0" err="1"/>
              <a:t>septembre</a:t>
            </a:r>
            <a:r>
              <a:rPr lang="it-IT" sz="2800" dirty="0"/>
              <a:t> 1982), </a:t>
            </a:r>
            <a:r>
              <a:rPr lang="it-IT" sz="2800" dirty="0" err="1"/>
              <a:t>élu</a:t>
            </a:r>
            <a:r>
              <a:rPr lang="it-IT" sz="2800" dirty="0"/>
              <a:t> </a:t>
            </a:r>
            <a:r>
              <a:rPr lang="it-IT" sz="2800" dirty="0" err="1"/>
              <a:t>Président</a:t>
            </a:r>
            <a:r>
              <a:rPr lang="it-IT" sz="2800" dirty="0"/>
              <a:t> de la </a:t>
            </a:r>
            <a:r>
              <a:rPr lang="it-IT" sz="2800" dirty="0" err="1"/>
              <a:t>République</a:t>
            </a:r>
            <a:r>
              <a:rPr lang="it-IT" sz="2800" dirty="0"/>
              <a:t> au </a:t>
            </a:r>
            <a:r>
              <a:rPr lang="it-IT" sz="2800" dirty="0" err="1"/>
              <a:t>mois</a:t>
            </a:r>
            <a:r>
              <a:rPr lang="it-IT" sz="2800" dirty="0"/>
              <a:t> d’</a:t>
            </a:r>
            <a:r>
              <a:rPr lang="it-IT" sz="2800" dirty="0" err="1"/>
              <a:t>août</a:t>
            </a:r>
            <a:r>
              <a:rPr lang="it-IT" sz="2800" dirty="0"/>
              <a:t> 1982</a:t>
            </a:r>
            <a:r>
              <a:rPr lang="it-IT" sz="2800" b="1" dirty="0"/>
              <a:t>,  </a:t>
            </a:r>
            <a:r>
              <a:rPr lang="it-IT" sz="2800" b="1" dirty="0" err="1" smtClean="0"/>
              <a:t>les</a:t>
            </a:r>
            <a:r>
              <a:rPr lang="it-IT" sz="2800" b="1" dirty="0" smtClean="0"/>
              <a:t> </a:t>
            </a:r>
            <a:r>
              <a:rPr lang="it-IT" sz="2800" b="1" dirty="0" err="1" smtClean="0"/>
              <a:t>troupes</a:t>
            </a:r>
            <a:r>
              <a:rPr lang="it-IT" sz="2800" b="1" dirty="0" smtClean="0"/>
              <a:t> </a:t>
            </a:r>
            <a:r>
              <a:rPr lang="it-IT" sz="2800" b="1" dirty="0" err="1" smtClean="0"/>
              <a:t>israéliennes</a:t>
            </a:r>
            <a:r>
              <a:rPr lang="it-IT" sz="2800" b="1" dirty="0" smtClean="0"/>
              <a:t> </a:t>
            </a:r>
            <a:r>
              <a:rPr lang="it-IT" sz="2800" dirty="0" err="1" smtClean="0"/>
              <a:t>envahissent</a:t>
            </a:r>
            <a:r>
              <a:rPr lang="it-IT" sz="2800" dirty="0" smtClean="0"/>
              <a:t> </a:t>
            </a:r>
            <a:r>
              <a:rPr lang="it-IT" sz="2800" dirty="0" err="1" smtClean="0"/>
              <a:t>Beyrouth</a:t>
            </a:r>
            <a:r>
              <a:rPr lang="it-IT" sz="2800" dirty="0" smtClean="0"/>
              <a:t> </a:t>
            </a:r>
            <a:r>
              <a:rPr lang="it-IT" sz="2800" dirty="0" err="1" smtClean="0"/>
              <a:t>Ouest</a:t>
            </a:r>
            <a:r>
              <a:rPr lang="it-IT" sz="2800" dirty="0" smtClean="0"/>
              <a:t> (la zone </a:t>
            </a:r>
            <a:r>
              <a:rPr lang="it-IT" sz="2800" dirty="0" err="1" smtClean="0"/>
              <a:t>habitée</a:t>
            </a:r>
            <a:r>
              <a:rPr lang="it-IT" sz="2800" dirty="0" smtClean="0"/>
              <a:t> par </a:t>
            </a:r>
            <a:r>
              <a:rPr lang="it-IT" sz="2800" dirty="0" err="1" smtClean="0"/>
              <a:t>les</a:t>
            </a:r>
            <a:r>
              <a:rPr lang="it-IT" sz="2800" dirty="0" smtClean="0"/>
              <a:t> </a:t>
            </a:r>
            <a:r>
              <a:rPr lang="it-IT" sz="2800" dirty="0" err="1" smtClean="0"/>
              <a:t>musulmans</a:t>
            </a:r>
            <a:r>
              <a:rPr lang="it-IT" sz="2800" dirty="0" smtClean="0"/>
              <a:t>), </a:t>
            </a:r>
            <a:r>
              <a:rPr lang="it-IT" sz="2800" dirty="0" err="1" smtClean="0"/>
              <a:t>dans</a:t>
            </a:r>
            <a:r>
              <a:rPr lang="it-IT" sz="2800" dirty="0" smtClean="0"/>
              <a:t> le </a:t>
            </a:r>
            <a:r>
              <a:rPr lang="it-IT" sz="2800" dirty="0" err="1" smtClean="0"/>
              <a:t>but</a:t>
            </a:r>
            <a:r>
              <a:rPr lang="it-IT" sz="2800" dirty="0" smtClean="0"/>
              <a:t> de </a:t>
            </a:r>
            <a:r>
              <a:rPr lang="it-IT" sz="2800" dirty="0" err="1" smtClean="0"/>
              <a:t>détruire</a:t>
            </a:r>
            <a:r>
              <a:rPr lang="it-IT" sz="2800" dirty="0" smtClean="0"/>
              <a:t> la </a:t>
            </a:r>
            <a:r>
              <a:rPr lang="it-IT" sz="2800" dirty="0" err="1" smtClean="0"/>
              <a:t>présence</a:t>
            </a:r>
            <a:r>
              <a:rPr lang="it-IT" sz="2800" dirty="0" smtClean="0"/>
              <a:t> </a:t>
            </a:r>
            <a:r>
              <a:rPr lang="it-IT" sz="2800" dirty="0" err="1" smtClean="0"/>
              <a:t>palestinienne</a:t>
            </a:r>
            <a:r>
              <a:rPr lang="it-IT" sz="2800" dirty="0" smtClean="0"/>
              <a:t>. </a:t>
            </a:r>
          </a:p>
          <a:p>
            <a:pPr marL="0" indent="0">
              <a:buNone/>
            </a:pPr>
            <a:endParaRPr lang="it-IT" dirty="0"/>
          </a:p>
          <a:p>
            <a:endParaRPr lang="it-IT" b="1" dirty="0"/>
          </a:p>
          <a:p>
            <a:endParaRPr lang="it-IT" dirty="0"/>
          </a:p>
        </p:txBody>
      </p:sp>
    </p:spTree>
    <p:extLst>
      <p:ext uri="{BB962C8B-B14F-4D97-AF65-F5344CB8AC3E}">
        <p14:creationId xmlns:p14="http://schemas.microsoft.com/office/powerpoint/2010/main" val="1614968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dirty="0" smtClean="0"/>
              <a:t>Sabra et Chatila</a:t>
            </a:r>
            <a:endParaRPr lang="it-IT" sz="5400" dirty="0"/>
          </a:p>
        </p:txBody>
      </p:sp>
      <p:sp>
        <p:nvSpPr>
          <p:cNvPr id="3" name="Segnaposto contenuto 2"/>
          <p:cNvSpPr>
            <a:spLocks noGrp="1"/>
          </p:cNvSpPr>
          <p:nvPr>
            <p:ph idx="1"/>
          </p:nvPr>
        </p:nvSpPr>
        <p:spPr/>
        <p:txBody>
          <a:bodyPr>
            <a:normAutofit/>
          </a:bodyPr>
          <a:lstStyle/>
          <a:p>
            <a:r>
              <a:rPr lang="it-IT" sz="3200" dirty="0" err="1"/>
              <a:t>Les</a:t>
            </a:r>
            <a:r>
              <a:rPr lang="it-IT" sz="3200" dirty="0"/>
              <a:t> </a:t>
            </a:r>
            <a:r>
              <a:rPr lang="it-IT" sz="3200" dirty="0" err="1"/>
              <a:t>miliciens</a:t>
            </a:r>
            <a:r>
              <a:rPr lang="it-IT" sz="3200" dirty="0"/>
              <a:t> </a:t>
            </a:r>
            <a:r>
              <a:rPr lang="it-IT" sz="3200" dirty="0" err="1"/>
              <a:t>des</a:t>
            </a:r>
            <a:r>
              <a:rPr lang="it-IT" sz="3200" dirty="0"/>
              <a:t> </a:t>
            </a:r>
            <a:r>
              <a:rPr lang="it-IT" sz="3200" dirty="0" err="1"/>
              <a:t>Forces</a:t>
            </a:r>
            <a:r>
              <a:rPr lang="it-IT" sz="3200" dirty="0"/>
              <a:t> </a:t>
            </a:r>
            <a:r>
              <a:rPr lang="it-IT" sz="3200" dirty="0" err="1"/>
              <a:t>Libanaises</a:t>
            </a:r>
            <a:r>
              <a:rPr lang="it-IT" sz="3200" dirty="0"/>
              <a:t> (</a:t>
            </a:r>
            <a:r>
              <a:rPr lang="it-IT" sz="3200" i="1" dirty="0" err="1"/>
              <a:t>Kataëbs</a:t>
            </a:r>
            <a:r>
              <a:rPr lang="it-IT" sz="3200" dirty="0"/>
              <a:t>), </a:t>
            </a:r>
            <a:r>
              <a:rPr lang="it-IT" sz="3200" dirty="0" err="1"/>
              <a:t>aveuglés</a:t>
            </a:r>
            <a:r>
              <a:rPr lang="it-IT" sz="3200" dirty="0"/>
              <a:t> par la </a:t>
            </a:r>
            <a:r>
              <a:rPr lang="it-IT" sz="3200" dirty="0" err="1"/>
              <a:t>haine</a:t>
            </a:r>
            <a:r>
              <a:rPr lang="it-IT" sz="3200" dirty="0"/>
              <a:t> </a:t>
            </a:r>
            <a:r>
              <a:rPr lang="it-IT" sz="3200" dirty="0" err="1"/>
              <a:t>causée</a:t>
            </a:r>
            <a:r>
              <a:rPr lang="it-IT" sz="3200" dirty="0"/>
              <a:t> par la </a:t>
            </a:r>
            <a:r>
              <a:rPr lang="it-IT" sz="3200" dirty="0" err="1"/>
              <a:t>mort</a:t>
            </a:r>
            <a:r>
              <a:rPr lang="it-IT" sz="3200" dirty="0"/>
              <a:t> de </a:t>
            </a:r>
            <a:r>
              <a:rPr lang="it-IT" sz="3200" dirty="0" err="1"/>
              <a:t>leur</a:t>
            </a:r>
            <a:r>
              <a:rPr lang="it-IT" sz="3200" dirty="0"/>
              <a:t> chef </a:t>
            </a:r>
            <a:r>
              <a:rPr lang="it-IT" sz="3200" dirty="0" err="1"/>
              <a:t>Bachir</a:t>
            </a:r>
            <a:r>
              <a:rPr lang="it-IT" sz="3200" dirty="0"/>
              <a:t> </a:t>
            </a:r>
            <a:r>
              <a:rPr lang="it-IT" sz="3200" dirty="0" err="1"/>
              <a:t>Gemayel</a:t>
            </a:r>
            <a:r>
              <a:rPr lang="it-IT" sz="3200" dirty="0"/>
              <a:t>, font </a:t>
            </a:r>
            <a:r>
              <a:rPr lang="it-IT" sz="3200" dirty="0" err="1"/>
              <a:t>alors</a:t>
            </a:r>
            <a:r>
              <a:rPr lang="it-IT" sz="3200" dirty="0"/>
              <a:t> </a:t>
            </a:r>
            <a:r>
              <a:rPr lang="it-IT" sz="3200" dirty="0" err="1"/>
              <a:t>irruption</a:t>
            </a:r>
            <a:r>
              <a:rPr lang="it-IT" sz="3200" dirty="0"/>
              <a:t> </a:t>
            </a:r>
            <a:r>
              <a:rPr lang="it-IT" sz="3200" dirty="0" err="1"/>
              <a:t>dans</a:t>
            </a:r>
            <a:r>
              <a:rPr lang="it-IT" sz="3200" dirty="0"/>
              <a:t> </a:t>
            </a:r>
            <a:r>
              <a:rPr lang="it-IT" sz="3200" dirty="0" err="1"/>
              <a:t>les</a:t>
            </a:r>
            <a:r>
              <a:rPr lang="it-IT" sz="3200" dirty="0"/>
              <a:t> </a:t>
            </a:r>
            <a:r>
              <a:rPr lang="it-IT" sz="3200" dirty="0" err="1"/>
              <a:t>camps</a:t>
            </a:r>
            <a:r>
              <a:rPr lang="it-IT" sz="3200" dirty="0"/>
              <a:t> </a:t>
            </a:r>
            <a:r>
              <a:rPr lang="it-IT" sz="3200" dirty="0" err="1"/>
              <a:t>palestiniens</a:t>
            </a:r>
            <a:r>
              <a:rPr lang="it-IT" sz="3200" dirty="0"/>
              <a:t> de </a:t>
            </a:r>
            <a:r>
              <a:rPr lang="it-IT" sz="3200" b="1" dirty="0"/>
              <a:t>Sabra et Chatila</a:t>
            </a:r>
            <a:r>
              <a:rPr lang="it-IT" sz="3200" dirty="0"/>
              <a:t>, </a:t>
            </a:r>
            <a:r>
              <a:rPr lang="it-IT" sz="3200" dirty="0" err="1"/>
              <a:t>massacrant</a:t>
            </a:r>
            <a:r>
              <a:rPr lang="it-IT" sz="3200" dirty="0"/>
              <a:t> pendant 3 </a:t>
            </a:r>
            <a:r>
              <a:rPr lang="it-IT" sz="3200" dirty="0" err="1"/>
              <a:t>jours</a:t>
            </a:r>
            <a:r>
              <a:rPr lang="it-IT" sz="3200" dirty="0"/>
              <a:t> et 3 </a:t>
            </a:r>
            <a:r>
              <a:rPr lang="it-IT" sz="3200" dirty="0" err="1"/>
              <a:t>nuits</a:t>
            </a:r>
            <a:r>
              <a:rPr lang="it-IT" sz="3200" dirty="0"/>
              <a:t> </a:t>
            </a:r>
            <a:r>
              <a:rPr lang="it-IT" sz="3200" dirty="0" err="1"/>
              <a:t>les</a:t>
            </a:r>
            <a:r>
              <a:rPr lang="it-IT" sz="3200" dirty="0"/>
              <a:t> </a:t>
            </a:r>
            <a:r>
              <a:rPr lang="it-IT" sz="3200" dirty="0" err="1"/>
              <a:t>civils</a:t>
            </a:r>
            <a:r>
              <a:rPr lang="it-IT" sz="3200" dirty="0"/>
              <a:t>, </a:t>
            </a:r>
            <a:r>
              <a:rPr lang="it-IT" sz="3200" dirty="0" err="1"/>
              <a:t>sous</a:t>
            </a:r>
            <a:r>
              <a:rPr lang="it-IT" sz="3200" dirty="0"/>
              <a:t> le </a:t>
            </a:r>
            <a:r>
              <a:rPr lang="it-IT" sz="3200" dirty="0" err="1"/>
              <a:t>regard</a:t>
            </a:r>
            <a:r>
              <a:rPr lang="it-IT" sz="3200" dirty="0"/>
              <a:t> inerte </a:t>
            </a:r>
            <a:r>
              <a:rPr lang="it-IT" sz="3200" dirty="0" err="1"/>
              <a:t>des</a:t>
            </a:r>
            <a:r>
              <a:rPr lang="it-IT" sz="3200" dirty="0"/>
              <a:t> </a:t>
            </a:r>
            <a:r>
              <a:rPr lang="it-IT" sz="3200" dirty="0" err="1"/>
              <a:t>militaires</a:t>
            </a:r>
            <a:r>
              <a:rPr lang="it-IT" sz="3200" dirty="0"/>
              <a:t> </a:t>
            </a:r>
            <a:r>
              <a:rPr lang="it-IT" sz="3200" dirty="0" err="1" smtClean="0"/>
              <a:t>israëliens</a:t>
            </a:r>
            <a:r>
              <a:rPr lang="it-IT" sz="3200" dirty="0" smtClean="0"/>
              <a:t> </a:t>
            </a:r>
            <a:r>
              <a:rPr lang="it-IT" sz="3200" dirty="0"/>
              <a:t>(16-17-18 </a:t>
            </a:r>
            <a:r>
              <a:rPr lang="it-IT" sz="3200" dirty="0" err="1"/>
              <a:t>septembre</a:t>
            </a:r>
            <a:r>
              <a:rPr lang="it-IT" sz="3200" dirty="0"/>
              <a:t> 1982).</a:t>
            </a:r>
          </a:p>
        </p:txBody>
      </p:sp>
    </p:spTree>
    <p:extLst>
      <p:ext uri="{BB962C8B-B14F-4D97-AF65-F5344CB8AC3E}">
        <p14:creationId xmlns:p14="http://schemas.microsoft.com/office/powerpoint/2010/main" val="31320539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smtClean="0"/>
              <a:t>Anima </a:t>
            </a:r>
            <a:r>
              <a:rPr lang="it-IT" sz="4800" dirty="0" smtClean="0"/>
              <a:t>: </a:t>
            </a:r>
            <a:r>
              <a:rPr lang="it-IT" sz="4800" dirty="0" err="1" smtClean="0"/>
              <a:t>les</a:t>
            </a:r>
            <a:r>
              <a:rPr lang="it-IT" sz="4800" dirty="0" smtClean="0"/>
              <a:t> </a:t>
            </a:r>
            <a:r>
              <a:rPr lang="it-IT" sz="4800" dirty="0" err="1" smtClean="0"/>
              <a:t>techniques</a:t>
            </a:r>
            <a:r>
              <a:rPr lang="it-IT" sz="4800" dirty="0" smtClean="0"/>
              <a:t> </a:t>
            </a:r>
            <a:r>
              <a:rPr lang="it-IT" sz="4800" dirty="0" err="1" smtClean="0"/>
              <a:t>narratives</a:t>
            </a:r>
            <a:endParaRPr lang="it-IT" sz="4400" dirty="0"/>
          </a:p>
        </p:txBody>
      </p:sp>
      <p:sp>
        <p:nvSpPr>
          <p:cNvPr id="3" name="Segnaposto contenuto 2"/>
          <p:cNvSpPr>
            <a:spLocks noGrp="1"/>
          </p:cNvSpPr>
          <p:nvPr>
            <p:ph idx="1"/>
          </p:nvPr>
        </p:nvSpPr>
        <p:spPr/>
        <p:txBody>
          <a:bodyPr>
            <a:normAutofit fontScale="92500" lnSpcReduction="20000"/>
          </a:bodyPr>
          <a:lstStyle/>
          <a:p>
            <a:r>
              <a:rPr lang="it-IT" sz="2600" b="1" dirty="0" err="1" smtClean="0"/>
              <a:t>Citation</a:t>
            </a:r>
            <a:r>
              <a:rPr lang="it-IT" sz="2600" b="1" dirty="0" smtClean="0"/>
              <a:t> </a:t>
            </a:r>
            <a:r>
              <a:rPr lang="it-IT" sz="2600" b="1" dirty="0"/>
              <a:t>n. 2</a:t>
            </a:r>
            <a:endParaRPr lang="it-IT" sz="2600" b="1" dirty="0" smtClean="0"/>
          </a:p>
          <a:p>
            <a:pPr marL="0" indent="0" algn="just">
              <a:spcBef>
                <a:spcPts val="0"/>
              </a:spcBef>
              <a:buNone/>
            </a:pPr>
            <a:r>
              <a:rPr lang="fr-FR" dirty="0" smtClean="0"/>
              <a:t>	</a:t>
            </a:r>
          </a:p>
          <a:p>
            <a:pPr marL="0" indent="0" algn="just">
              <a:spcBef>
                <a:spcPts val="0"/>
              </a:spcBef>
              <a:buNone/>
            </a:pPr>
            <a:r>
              <a:rPr lang="fr-FR" dirty="0"/>
              <a:t>	</a:t>
            </a:r>
            <a:r>
              <a:rPr lang="fr-FR" sz="2200" dirty="0" smtClean="0"/>
              <a:t>Lâchant </a:t>
            </a:r>
            <a:r>
              <a:rPr lang="fr-FR" sz="2200" dirty="0"/>
              <a:t>le sac plastique jaune, le matin même elle lui avait dit de sa voix enjouée Tu achèteras du thon car </a:t>
            </a:r>
            <a:r>
              <a:rPr lang="fr-FR" sz="2200" dirty="0" err="1"/>
              <a:t>le-thon-c’est-bon</a:t>
            </a:r>
            <a:r>
              <a:rPr lang="fr-FR" sz="2200" dirty="0"/>
              <a:t>, il comprenait qu’elle était morte puisqu’elle avait les yeux ouverts, le regard fixe et tenait, entre ses mains, sa blessure, le couteau planté là dans son sexe.</a:t>
            </a:r>
            <a:endParaRPr lang="it-IT" sz="2200" dirty="0"/>
          </a:p>
          <a:p>
            <a:pPr marL="0" indent="0" algn="just">
              <a:spcBef>
                <a:spcPts val="0"/>
              </a:spcBef>
              <a:buNone/>
            </a:pPr>
            <a:r>
              <a:rPr lang="fr-FR" sz="2200" dirty="0" smtClean="0"/>
              <a:t>	Ôtez </a:t>
            </a:r>
            <a:r>
              <a:rPr lang="fr-FR" sz="2200" dirty="0"/>
              <a:t>la terre dessus ma tête, voulut-il hurler, comme au jour ancien où des hommes l’avaient enterré vivant. Il ne faut pas que je pleure, s’était-il répété, si je pleure, si je crie, ils recommenceront, me sortiront, me tueront et me remettront dedans. Et là encore, debout au milieu du corridor de l’entrée, perdant la mesure du temps, il n’a pas bougé, n’a pas respiré, de peur que cela ne recommence, qu’elle ne meure de nouveau, ce qui était absurde enfin puisqu’elle était morte de toute évidence, les mains agrippées à la lame, bouquet de fleurs sur son ventre cassé</a:t>
            </a:r>
            <a:r>
              <a:rPr lang="fr-FR" sz="2200" dirty="0" smtClean="0"/>
              <a:t>. </a:t>
            </a:r>
            <a:r>
              <a:rPr lang="fr-FR" sz="2200" dirty="0"/>
              <a:t>(</a:t>
            </a:r>
            <a:r>
              <a:rPr lang="fr-FR" sz="2200" i="1" dirty="0" smtClean="0"/>
              <a:t>A</a:t>
            </a:r>
            <a:r>
              <a:rPr lang="fr-FR" sz="2200" dirty="0"/>
              <a:t>, </a:t>
            </a:r>
            <a:r>
              <a:rPr lang="fr-FR" sz="2200" dirty="0" smtClean="0"/>
              <a:t>p. 13</a:t>
            </a:r>
            <a:r>
              <a:rPr lang="fr-FR" sz="2200" dirty="0"/>
              <a:t>)</a:t>
            </a:r>
            <a:endParaRPr lang="it-IT" sz="2200" dirty="0"/>
          </a:p>
          <a:p>
            <a:endParaRPr lang="it-IT" dirty="0"/>
          </a:p>
          <a:p>
            <a:endParaRPr lang="it-IT" dirty="0"/>
          </a:p>
        </p:txBody>
      </p:sp>
    </p:spTree>
    <p:extLst>
      <p:ext uri="{BB962C8B-B14F-4D97-AF65-F5344CB8AC3E}">
        <p14:creationId xmlns:p14="http://schemas.microsoft.com/office/powerpoint/2010/main" val="19477109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800" i="1" dirty="0"/>
          </a:p>
        </p:txBody>
      </p:sp>
      <p:sp>
        <p:nvSpPr>
          <p:cNvPr id="3" name="Segnaposto contenuto 2"/>
          <p:cNvSpPr>
            <a:spLocks noGrp="1"/>
          </p:cNvSpPr>
          <p:nvPr>
            <p:ph idx="1"/>
          </p:nvPr>
        </p:nvSpPr>
        <p:spPr/>
        <p:txBody>
          <a:bodyPr/>
          <a:lstStyle/>
          <a:p>
            <a:endParaRPr lang="it-IT" dirty="0" smtClean="0"/>
          </a:p>
          <a:p>
            <a:r>
              <a:rPr lang="it-IT" sz="2800" dirty="0" smtClean="0"/>
              <a:t>Ce qui </a:t>
            </a:r>
            <a:r>
              <a:rPr lang="it-IT" sz="2800" dirty="0" err="1" smtClean="0"/>
              <a:t>renforce</a:t>
            </a:r>
            <a:r>
              <a:rPr lang="it-IT" sz="2800" dirty="0" smtClean="0"/>
              <a:t> </a:t>
            </a:r>
            <a:r>
              <a:rPr lang="it-IT" sz="2800" dirty="0" err="1" smtClean="0"/>
              <a:t>l’impression</a:t>
            </a:r>
            <a:r>
              <a:rPr lang="it-IT" sz="2800" dirty="0" smtClean="0"/>
              <a:t> de </a:t>
            </a:r>
            <a:r>
              <a:rPr lang="it-IT" sz="2800" b="1" dirty="0" err="1" smtClean="0"/>
              <a:t>chagrin</a:t>
            </a:r>
            <a:r>
              <a:rPr lang="it-IT" sz="2800" b="1" dirty="0" smtClean="0"/>
              <a:t> et de </a:t>
            </a:r>
            <a:r>
              <a:rPr lang="it-IT" sz="2800" b="1" dirty="0" err="1" smtClean="0"/>
              <a:t>solitude</a:t>
            </a:r>
            <a:r>
              <a:rPr lang="it-IT" sz="2800" b="1" dirty="0" smtClean="0"/>
              <a:t> radicale</a:t>
            </a:r>
            <a:r>
              <a:rPr lang="it-IT" sz="2800" dirty="0" smtClean="0"/>
              <a:t> </a:t>
            </a:r>
            <a:r>
              <a:rPr lang="it-IT" sz="2800" dirty="0" err="1" smtClean="0"/>
              <a:t>dans</a:t>
            </a:r>
            <a:r>
              <a:rPr lang="it-IT" sz="2800" dirty="0" smtClean="0"/>
              <a:t> </a:t>
            </a:r>
            <a:r>
              <a:rPr lang="it-IT" sz="2800" dirty="0" err="1" smtClean="0"/>
              <a:t>laquelle</a:t>
            </a:r>
            <a:r>
              <a:rPr lang="it-IT" sz="2800" dirty="0" smtClean="0"/>
              <a:t> se </a:t>
            </a:r>
            <a:r>
              <a:rPr lang="it-IT" sz="2800" dirty="0" err="1" smtClean="0"/>
              <a:t>trouve</a:t>
            </a:r>
            <a:r>
              <a:rPr lang="it-IT" sz="2800" dirty="0" smtClean="0"/>
              <a:t> le protagoniste à la </a:t>
            </a:r>
            <a:r>
              <a:rPr lang="it-IT" sz="2800" dirty="0" err="1" smtClean="0"/>
              <a:t>vue</a:t>
            </a:r>
            <a:r>
              <a:rPr lang="it-IT" sz="2800" dirty="0" smtClean="0"/>
              <a:t> </a:t>
            </a:r>
            <a:r>
              <a:rPr lang="it-IT" sz="2800" dirty="0" err="1" smtClean="0"/>
              <a:t>du</a:t>
            </a:r>
            <a:r>
              <a:rPr lang="it-IT" sz="2800" dirty="0" smtClean="0"/>
              <a:t> </a:t>
            </a:r>
            <a:r>
              <a:rPr lang="it-IT" sz="2800" dirty="0" err="1" smtClean="0"/>
              <a:t>cadavre</a:t>
            </a:r>
            <a:r>
              <a:rPr lang="it-IT" sz="2800" dirty="0" smtClean="0"/>
              <a:t> de sa femme, c’est </a:t>
            </a:r>
            <a:r>
              <a:rPr lang="it-IT" sz="2800" b="1" dirty="0" smtClean="0"/>
              <a:t>la </a:t>
            </a:r>
            <a:r>
              <a:rPr lang="it-IT" sz="2800" b="1" dirty="0" err="1" smtClean="0"/>
              <a:t>perspective</a:t>
            </a:r>
            <a:r>
              <a:rPr lang="it-IT" sz="2800" b="1" dirty="0" smtClean="0"/>
              <a:t> </a:t>
            </a:r>
            <a:r>
              <a:rPr lang="it-IT" sz="2800" b="1" dirty="0" err="1" smtClean="0"/>
              <a:t>dysphorique</a:t>
            </a:r>
            <a:r>
              <a:rPr lang="it-IT" sz="2800" b="1" dirty="0" smtClean="0"/>
              <a:t> </a:t>
            </a:r>
            <a:r>
              <a:rPr lang="it-IT" sz="2800" dirty="0" err="1" smtClean="0"/>
              <a:t>utilisée</a:t>
            </a:r>
            <a:r>
              <a:rPr lang="it-IT" sz="2800" dirty="0" smtClean="0"/>
              <a:t> par </a:t>
            </a:r>
            <a:r>
              <a:rPr lang="it-IT" sz="2800" dirty="0" err="1" smtClean="0"/>
              <a:t>Mouawad</a:t>
            </a:r>
            <a:r>
              <a:rPr lang="it-IT" sz="2800" dirty="0" smtClean="0"/>
              <a:t> pour </a:t>
            </a:r>
            <a:r>
              <a:rPr lang="it-IT" sz="2800" dirty="0" err="1" smtClean="0"/>
              <a:t>raconter</a:t>
            </a:r>
            <a:r>
              <a:rPr lang="it-IT" sz="2800" dirty="0" smtClean="0"/>
              <a:t> </a:t>
            </a:r>
            <a:r>
              <a:rPr lang="it-IT" sz="2800" dirty="0" err="1" smtClean="0"/>
              <a:t>cette</a:t>
            </a:r>
            <a:r>
              <a:rPr lang="it-IT" sz="2800" dirty="0" smtClean="0"/>
              <a:t> </a:t>
            </a:r>
            <a:r>
              <a:rPr lang="it-IT" sz="2800" dirty="0" err="1" smtClean="0"/>
              <a:t>scène</a:t>
            </a:r>
            <a:r>
              <a:rPr lang="it-IT" sz="2800" dirty="0" smtClean="0"/>
              <a:t>, </a:t>
            </a:r>
            <a:r>
              <a:rPr lang="it-IT" sz="2800" dirty="0" err="1" smtClean="0"/>
              <a:t>relatée</a:t>
            </a:r>
            <a:r>
              <a:rPr lang="it-IT" sz="2800" dirty="0" smtClean="0"/>
              <a:t> </a:t>
            </a:r>
            <a:r>
              <a:rPr lang="it-IT" sz="2800" b="1" dirty="0" smtClean="0"/>
              <a:t>à partir </a:t>
            </a:r>
            <a:r>
              <a:rPr lang="it-IT" sz="2800" b="1" dirty="0" err="1" smtClean="0"/>
              <a:t>du</a:t>
            </a:r>
            <a:r>
              <a:rPr lang="it-IT" sz="2800" b="1" dirty="0" smtClean="0"/>
              <a:t> </a:t>
            </a:r>
            <a:r>
              <a:rPr lang="it-IT" sz="2800" b="1" dirty="0" err="1" smtClean="0"/>
              <a:t>point</a:t>
            </a:r>
            <a:r>
              <a:rPr lang="it-IT" sz="2800" b="1" dirty="0" smtClean="0"/>
              <a:t> de </a:t>
            </a:r>
            <a:r>
              <a:rPr lang="it-IT" sz="2800" b="1" dirty="0" err="1" smtClean="0"/>
              <a:t>vue</a:t>
            </a:r>
            <a:r>
              <a:rPr lang="it-IT" sz="2800" b="1" dirty="0" smtClean="0"/>
              <a:t> </a:t>
            </a:r>
            <a:r>
              <a:rPr lang="it-IT" sz="2800" b="1" dirty="0" err="1" smtClean="0"/>
              <a:t>du</a:t>
            </a:r>
            <a:r>
              <a:rPr lang="it-IT" sz="2800" b="1" dirty="0" smtClean="0"/>
              <a:t> chat,</a:t>
            </a:r>
            <a:r>
              <a:rPr lang="it-IT" sz="2800" dirty="0" smtClean="0"/>
              <a:t> </a:t>
            </a:r>
            <a:r>
              <a:rPr lang="it-IT" sz="2800" dirty="0" err="1" smtClean="0"/>
              <a:t>tant</a:t>
            </a:r>
            <a:r>
              <a:rPr lang="it-IT" sz="2800" dirty="0" smtClean="0"/>
              <a:t> </a:t>
            </a:r>
            <a:r>
              <a:rPr lang="it-IT" sz="2800" dirty="0" err="1" smtClean="0"/>
              <a:t>aimé</a:t>
            </a:r>
            <a:r>
              <a:rPr lang="it-IT" sz="2800" dirty="0" smtClean="0"/>
              <a:t> de </a:t>
            </a:r>
            <a:r>
              <a:rPr lang="it-IT" sz="2800" dirty="0" err="1" smtClean="0"/>
              <a:t>Léonie</a:t>
            </a:r>
            <a:r>
              <a:rPr lang="it-IT" sz="2800" dirty="0" smtClean="0"/>
              <a:t> et de </a:t>
            </a:r>
            <a:r>
              <a:rPr lang="it-IT" sz="2800" dirty="0" err="1" smtClean="0"/>
              <a:t>Wahhch</a:t>
            </a:r>
            <a:r>
              <a:rPr lang="it-IT" sz="2400" dirty="0" smtClean="0"/>
              <a:t>.</a:t>
            </a:r>
          </a:p>
        </p:txBody>
      </p:sp>
    </p:spTree>
    <p:extLst>
      <p:ext uri="{BB962C8B-B14F-4D97-AF65-F5344CB8AC3E}">
        <p14:creationId xmlns:p14="http://schemas.microsoft.com/office/powerpoint/2010/main" val="21993397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À partir de </a:t>
            </a:r>
            <a:r>
              <a:rPr lang="it-IT" sz="2800" dirty="0" err="1" smtClean="0"/>
              <a:t>cet</a:t>
            </a:r>
            <a:r>
              <a:rPr lang="it-IT" sz="2800" dirty="0" smtClean="0"/>
              <a:t> </a:t>
            </a:r>
            <a:r>
              <a:rPr lang="it-IT" sz="2800" dirty="0" err="1" smtClean="0"/>
              <a:t>instant</a:t>
            </a:r>
            <a:r>
              <a:rPr lang="it-IT" sz="2800" dirty="0" smtClean="0"/>
              <a:t>, </a:t>
            </a:r>
            <a:r>
              <a:rPr lang="it-IT" sz="2800" dirty="0" err="1" smtClean="0"/>
              <a:t>Wahhch</a:t>
            </a:r>
            <a:r>
              <a:rPr lang="it-IT" sz="2800" dirty="0" smtClean="0"/>
              <a:t> </a:t>
            </a:r>
            <a:r>
              <a:rPr lang="it-IT" sz="2800" dirty="0" err="1" smtClean="0"/>
              <a:t>décide</a:t>
            </a:r>
            <a:r>
              <a:rPr lang="it-IT" sz="2800" dirty="0" smtClean="0"/>
              <a:t> de se </a:t>
            </a:r>
            <a:r>
              <a:rPr lang="it-IT" sz="2800" dirty="0" err="1" smtClean="0"/>
              <a:t>mettre</a:t>
            </a:r>
            <a:r>
              <a:rPr lang="it-IT" sz="2800" dirty="0" smtClean="0"/>
              <a:t> </a:t>
            </a:r>
            <a:r>
              <a:rPr lang="it-IT" sz="2800" dirty="0" err="1" smtClean="0"/>
              <a:t>sur</a:t>
            </a:r>
            <a:r>
              <a:rPr lang="it-IT" sz="2800" dirty="0" smtClean="0"/>
              <a:t> </a:t>
            </a:r>
            <a:r>
              <a:rPr lang="it-IT" sz="2800" dirty="0" err="1" smtClean="0"/>
              <a:t>les</a:t>
            </a:r>
            <a:r>
              <a:rPr lang="it-IT" sz="2800" dirty="0" smtClean="0"/>
              <a:t> </a:t>
            </a:r>
            <a:r>
              <a:rPr lang="it-IT" sz="2800" dirty="0" err="1" smtClean="0"/>
              <a:t>traces</a:t>
            </a:r>
            <a:r>
              <a:rPr lang="it-IT" sz="2800" dirty="0" smtClean="0"/>
              <a:t> </a:t>
            </a:r>
            <a:r>
              <a:rPr lang="it-IT" sz="2800" dirty="0" err="1" smtClean="0"/>
              <a:t>du</a:t>
            </a:r>
            <a:r>
              <a:rPr lang="it-IT" sz="2800" dirty="0" smtClean="0"/>
              <a:t> </a:t>
            </a:r>
            <a:r>
              <a:rPr lang="it-IT" sz="2800" dirty="0" err="1" smtClean="0"/>
              <a:t>meurtrier</a:t>
            </a:r>
            <a:r>
              <a:rPr lang="it-IT" sz="2800" dirty="0" smtClean="0"/>
              <a:t>, non pour </a:t>
            </a:r>
            <a:r>
              <a:rPr lang="it-IT" sz="2800" dirty="0" err="1" smtClean="0"/>
              <a:t>venger</a:t>
            </a:r>
            <a:r>
              <a:rPr lang="it-IT" sz="2800" dirty="0" smtClean="0"/>
              <a:t> l’</a:t>
            </a:r>
            <a:r>
              <a:rPr lang="it-IT" sz="2800" dirty="0" err="1" smtClean="0"/>
              <a:t>assassinat</a:t>
            </a:r>
            <a:r>
              <a:rPr lang="it-IT" sz="2800" dirty="0" smtClean="0"/>
              <a:t> de sa femme, mais </a:t>
            </a:r>
            <a:r>
              <a:rPr lang="it-IT" sz="2800" b="1" dirty="0" smtClean="0"/>
              <a:t>pour le </a:t>
            </a:r>
            <a:r>
              <a:rPr lang="it-IT" sz="2800" b="1" dirty="0" err="1" smtClean="0"/>
              <a:t>regarder</a:t>
            </a:r>
            <a:r>
              <a:rPr lang="it-IT" sz="2800" b="1" dirty="0" smtClean="0"/>
              <a:t> </a:t>
            </a:r>
            <a:r>
              <a:rPr lang="it-IT" sz="2800" b="1" dirty="0" err="1" smtClean="0"/>
              <a:t>dans</a:t>
            </a:r>
            <a:r>
              <a:rPr lang="it-IT" sz="2800" b="1" dirty="0" smtClean="0"/>
              <a:t> </a:t>
            </a:r>
            <a:r>
              <a:rPr lang="it-IT" sz="2800" b="1" dirty="0" err="1" smtClean="0"/>
              <a:t>les</a:t>
            </a:r>
            <a:r>
              <a:rPr lang="it-IT" sz="2800" b="1" dirty="0" smtClean="0"/>
              <a:t> </a:t>
            </a:r>
            <a:r>
              <a:rPr lang="it-IT" sz="2800" b="1" dirty="0" err="1" smtClean="0"/>
              <a:t>yeux</a:t>
            </a:r>
            <a:r>
              <a:rPr lang="it-IT" sz="2800" dirty="0" smtClean="0"/>
              <a:t>.</a:t>
            </a:r>
          </a:p>
          <a:p>
            <a:r>
              <a:rPr lang="it-IT" sz="2800" dirty="0" smtClean="0"/>
              <a:t>La </a:t>
            </a:r>
            <a:r>
              <a:rPr lang="it-IT" sz="2800" dirty="0" err="1" smtClean="0"/>
              <a:t>quête</a:t>
            </a:r>
            <a:r>
              <a:rPr lang="it-IT" sz="2800" dirty="0" smtClean="0"/>
              <a:t> de l’</a:t>
            </a:r>
            <a:r>
              <a:rPr lang="it-IT" sz="2800" dirty="0" err="1" smtClean="0"/>
              <a:t>assassin</a:t>
            </a:r>
            <a:r>
              <a:rPr lang="it-IT" sz="2800" dirty="0"/>
              <a:t> </a:t>
            </a:r>
            <a:r>
              <a:rPr lang="it-IT" sz="2800" dirty="0" err="1" smtClean="0"/>
              <a:t>conduira</a:t>
            </a:r>
            <a:r>
              <a:rPr lang="it-IT" sz="2800" dirty="0" smtClean="0"/>
              <a:t> le </a:t>
            </a:r>
            <a:r>
              <a:rPr lang="it-IT" sz="2800" dirty="0" err="1" smtClean="0"/>
              <a:t>héros</a:t>
            </a:r>
            <a:r>
              <a:rPr lang="it-IT" sz="2800" dirty="0" smtClean="0"/>
              <a:t> à </a:t>
            </a:r>
            <a:r>
              <a:rPr lang="it-IT" sz="2800" dirty="0" err="1" smtClean="0"/>
              <a:t>accomplir</a:t>
            </a:r>
            <a:r>
              <a:rPr lang="it-IT" sz="2800" dirty="0" smtClean="0"/>
              <a:t> </a:t>
            </a:r>
            <a:r>
              <a:rPr lang="it-IT" sz="2800" b="1" dirty="0" smtClean="0"/>
              <a:t>un long </a:t>
            </a:r>
            <a:r>
              <a:rPr lang="it-IT" sz="2800" b="1" dirty="0" err="1"/>
              <a:t>périple</a:t>
            </a:r>
            <a:r>
              <a:rPr lang="it-IT" sz="2800" b="1" dirty="0"/>
              <a:t> </a:t>
            </a:r>
            <a:r>
              <a:rPr lang="it-IT" sz="2800" b="1" dirty="0" err="1" smtClean="0"/>
              <a:t>solitaire</a:t>
            </a:r>
            <a:r>
              <a:rPr lang="it-IT" sz="2800" dirty="0" smtClean="0"/>
              <a:t> à </a:t>
            </a:r>
            <a:r>
              <a:rPr lang="it-IT" sz="2800" dirty="0" err="1" smtClean="0"/>
              <a:t>travers</a:t>
            </a:r>
            <a:r>
              <a:rPr lang="it-IT" sz="2800" dirty="0" smtClean="0"/>
              <a:t> le </a:t>
            </a:r>
            <a:r>
              <a:rPr lang="it-IT" sz="2800" dirty="0"/>
              <a:t>Québec et </a:t>
            </a:r>
            <a:r>
              <a:rPr lang="it-IT" sz="2800" dirty="0" err="1"/>
              <a:t>les</a:t>
            </a:r>
            <a:r>
              <a:rPr lang="it-IT" sz="2800" dirty="0"/>
              <a:t> </a:t>
            </a:r>
            <a:r>
              <a:rPr lang="it-IT" sz="2800" dirty="0" err="1" smtClean="0"/>
              <a:t>États-Units</a:t>
            </a:r>
            <a:r>
              <a:rPr lang="it-IT" sz="2800" dirty="0" smtClean="0"/>
              <a:t>. </a:t>
            </a:r>
            <a:endParaRPr lang="it-IT" sz="2800" dirty="0"/>
          </a:p>
        </p:txBody>
      </p:sp>
    </p:spTree>
    <p:extLst>
      <p:ext uri="{BB962C8B-B14F-4D97-AF65-F5344CB8AC3E}">
        <p14:creationId xmlns:p14="http://schemas.microsoft.com/office/powerpoint/2010/main" val="42126403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smtClean="0"/>
              <a:t>Anima : </a:t>
            </a:r>
            <a:r>
              <a:rPr lang="it-IT" sz="4800" i="1" dirty="0" err="1" smtClean="0"/>
              <a:t>les</a:t>
            </a:r>
            <a:r>
              <a:rPr lang="it-IT" sz="4800" i="1" dirty="0" smtClean="0"/>
              <a:t> </a:t>
            </a:r>
            <a:r>
              <a:rPr lang="it-IT" sz="4800" i="1" dirty="0" err="1" smtClean="0"/>
              <a:t>techniques</a:t>
            </a:r>
            <a:r>
              <a:rPr lang="it-IT" sz="4800" i="1" dirty="0" smtClean="0"/>
              <a:t> </a:t>
            </a:r>
            <a:r>
              <a:rPr lang="it-IT" sz="4800" i="1" dirty="0" err="1" smtClean="0"/>
              <a:t>narratives</a:t>
            </a:r>
            <a:endParaRPr lang="it-IT" i="1" dirty="0"/>
          </a:p>
        </p:txBody>
      </p:sp>
      <p:sp>
        <p:nvSpPr>
          <p:cNvPr id="3" name="Segnaposto contenuto 2"/>
          <p:cNvSpPr>
            <a:spLocks noGrp="1"/>
          </p:cNvSpPr>
          <p:nvPr>
            <p:ph idx="1"/>
          </p:nvPr>
        </p:nvSpPr>
        <p:spPr/>
        <p:txBody>
          <a:bodyPr>
            <a:normAutofit/>
          </a:bodyPr>
          <a:lstStyle/>
          <a:p>
            <a:endParaRPr lang="it-IT" sz="2800" dirty="0" smtClean="0"/>
          </a:p>
          <a:p>
            <a:r>
              <a:rPr lang="it-IT" sz="2800" dirty="0" err="1" smtClean="0"/>
              <a:t>Avec</a:t>
            </a:r>
            <a:r>
              <a:rPr lang="it-IT" sz="2800" dirty="0" smtClean="0"/>
              <a:t> </a:t>
            </a:r>
            <a:r>
              <a:rPr lang="it-IT" sz="2800" dirty="0"/>
              <a:t>un </a:t>
            </a:r>
            <a:r>
              <a:rPr lang="it-IT" sz="2800" dirty="0" err="1"/>
              <a:t>expédient</a:t>
            </a:r>
            <a:r>
              <a:rPr lang="it-IT" sz="2800" dirty="0"/>
              <a:t> </a:t>
            </a:r>
            <a:r>
              <a:rPr lang="it-IT" sz="2800" dirty="0" err="1"/>
              <a:t>narratif</a:t>
            </a:r>
            <a:r>
              <a:rPr lang="it-IT" sz="2800" dirty="0"/>
              <a:t>  efficace et </a:t>
            </a:r>
            <a:r>
              <a:rPr lang="it-IT" sz="2800" dirty="0" err="1"/>
              <a:t>bouleversant</a:t>
            </a:r>
            <a:r>
              <a:rPr lang="it-IT" sz="2800" dirty="0"/>
              <a:t>, la </a:t>
            </a:r>
            <a:r>
              <a:rPr lang="it-IT" sz="2800" dirty="0" err="1"/>
              <a:t>recherche</a:t>
            </a:r>
            <a:r>
              <a:rPr lang="it-IT" sz="2800" dirty="0"/>
              <a:t> </a:t>
            </a:r>
            <a:r>
              <a:rPr lang="it-IT" sz="2800" dirty="0" err="1"/>
              <a:t>du</a:t>
            </a:r>
            <a:r>
              <a:rPr lang="it-IT" sz="2800" dirty="0"/>
              <a:t> </a:t>
            </a:r>
            <a:r>
              <a:rPr lang="it-IT" sz="2800" dirty="0" err="1"/>
              <a:t>meurtrier</a:t>
            </a:r>
            <a:r>
              <a:rPr lang="it-IT" sz="2800" dirty="0"/>
              <a:t> de </a:t>
            </a:r>
            <a:r>
              <a:rPr lang="it-IT" sz="2800" dirty="0" err="1"/>
              <a:t>Léonie</a:t>
            </a:r>
            <a:r>
              <a:rPr lang="it-IT" sz="2800" dirty="0"/>
              <a:t>, </a:t>
            </a:r>
            <a:r>
              <a:rPr lang="it-IT" sz="2800" dirty="0" err="1"/>
              <a:t>conduite</a:t>
            </a:r>
            <a:r>
              <a:rPr lang="it-IT" sz="2800" dirty="0"/>
              <a:t> par le protagoniste d</a:t>
            </a:r>
            <a:r>
              <a:rPr lang="it-IT" sz="2800" i="1" dirty="0"/>
              <a:t>’Anima,</a:t>
            </a:r>
            <a:r>
              <a:rPr lang="it-IT" sz="2800" dirty="0"/>
              <a:t> </a:t>
            </a:r>
            <a:r>
              <a:rPr lang="it-IT" sz="2800" dirty="0" smtClean="0"/>
              <a:t>est </a:t>
            </a:r>
            <a:r>
              <a:rPr lang="it-IT" sz="2800" dirty="0" err="1"/>
              <a:t>véhiculée</a:t>
            </a:r>
            <a:r>
              <a:rPr lang="it-IT" sz="2800" dirty="0"/>
              <a:t> à </a:t>
            </a:r>
            <a:r>
              <a:rPr lang="it-IT" sz="2800" dirty="0" err="1"/>
              <a:t>travers</a:t>
            </a:r>
            <a:r>
              <a:rPr lang="it-IT" sz="2800" dirty="0"/>
              <a:t> le </a:t>
            </a:r>
            <a:r>
              <a:rPr lang="it-IT" sz="2800" b="1" dirty="0" err="1"/>
              <a:t>regard</a:t>
            </a:r>
            <a:r>
              <a:rPr lang="it-IT" sz="2800" b="1" dirty="0"/>
              <a:t> </a:t>
            </a:r>
            <a:r>
              <a:rPr lang="it-IT" sz="2800" b="1" dirty="0" err="1"/>
              <a:t>dépaysant</a:t>
            </a:r>
            <a:r>
              <a:rPr lang="it-IT" sz="2800" b="1" dirty="0"/>
              <a:t> </a:t>
            </a:r>
            <a:r>
              <a:rPr lang="it-IT" sz="2800" b="1" dirty="0" err="1"/>
              <a:t>des</a:t>
            </a:r>
            <a:r>
              <a:rPr lang="it-IT" sz="2800" b="1" dirty="0"/>
              <a:t> </a:t>
            </a:r>
            <a:r>
              <a:rPr lang="it-IT" sz="2800" b="1" dirty="0" err="1"/>
              <a:t>différents</a:t>
            </a:r>
            <a:r>
              <a:rPr lang="it-IT" sz="2800" b="1" dirty="0"/>
              <a:t> </a:t>
            </a:r>
            <a:r>
              <a:rPr lang="it-IT" sz="2800" b="1" dirty="0" err="1"/>
              <a:t>animaux</a:t>
            </a:r>
            <a:r>
              <a:rPr lang="it-IT" sz="2800" b="1" dirty="0"/>
              <a:t> </a:t>
            </a:r>
            <a:r>
              <a:rPr lang="it-IT" sz="2800" b="1" dirty="0" err="1" smtClean="0"/>
              <a:t>que</a:t>
            </a:r>
            <a:r>
              <a:rPr lang="it-IT" sz="2800" b="1" dirty="0" smtClean="0"/>
              <a:t> </a:t>
            </a:r>
            <a:r>
              <a:rPr lang="it-IT" sz="2800" b="1" dirty="0" err="1" smtClean="0"/>
              <a:t>Wahhch</a:t>
            </a:r>
            <a:r>
              <a:rPr lang="it-IT" sz="2800" b="1" dirty="0" smtClean="0"/>
              <a:t> </a:t>
            </a:r>
            <a:r>
              <a:rPr lang="it-IT" sz="2800" b="1" dirty="0" err="1"/>
              <a:t>rencontre</a:t>
            </a:r>
            <a:r>
              <a:rPr lang="it-IT" sz="2800" b="1" dirty="0"/>
              <a:t> </a:t>
            </a:r>
            <a:r>
              <a:rPr lang="it-IT" sz="2800" dirty="0" err="1"/>
              <a:t>sur</a:t>
            </a:r>
            <a:r>
              <a:rPr lang="it-IT" sz="2800" dirty="0"/>
              <a:t> son </a:t>
            </a:r>
            <a:r>
              <a:rPr lang="it-IT" sz="2800" dirty="0" err="1"/>
              <a:t>chemin</a:t>
            </a:r>
            <a:r>
              <a:rPr lang="it-IT" sz="2800" dirty="0"/>
              <a:t>.</a:t>
            </a:r>
          </a:p>
        </p:txBody>
      </p:sp>
    </p:spTree>
    <p:extLst>
      <p:ext uri="{BB962C8B-B14F-4D97-AF65-F5344CB8AC3E}">
        <p14:creationId xmlns:p14="http://schemas.microsoft.com/office/powerpoint/2010/main" val="1171723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800" i="1" dirty="0"/>
          </a:p>
        </p:txBody>
      </p:sp>
      <p:sp>
        <p:nvSpPr>
          <p:cNvPr id="3" name="Segnaposto contenuto 2"/>
          <p:cNvSpPr>
            <a:spLocks noGrp="1"/>
          </p:cNvSpPr>
          <p:nvPr>
            <p:ph idx="1"/>
          </p:nvPr>
        </p:nvSpPr>
        <p:spPr/>
        <p:txBody>
          <a:bodyPr>
            <a:normAutofit fontScale="92500"/>
          </a:bodyPr>
          <a:lstStyle/>
          <a:p>
            <a:endParaRPr lang="it-IT" sz="3200" dirty="0" smtClean="0"/>
          </a:p>
          <a:p>
            <a:r>
              <a:rPr lang="it-IT" sz="3000" dirty="0" err="1" smtClean="0"/>
              <a:t>Ainsi</a:t>
            </a:r>
            <a:r>
              <a:rPr lang="it-IT" sz="3000" dirty="0" smtClean="0"/>
              <a:t>, </a:t>
            </a:r>
            <a:r>
              <a:rPr lang="it-IT" sz="3000" dirty="0" err="1" smtClean="0"/>
              <a:t>chiens</a:t>
            </a:r>
            <a:r>
              <a:rPr lang="it-IT" sz="3000" dirty="0"/>
              <a:t>, </a:t>
            </a:r>
            <a:r>
              <a:rPr lang="it-IT" sz="3000" dirty="0" err="1"/>
              <a:t>chats</a:t>
            </a:r>
            <a:r>
              <a:rPr lang="it-IT" sz="3000" dirty="0"/>
              <a:t>, </a:t>
            </a:r>
            <a:r>
              <a:rPr lang="it-IT" sz="3000" dirty="0" err="1"/>
              <a:t>souris</a:t>
            </a:r>
            <a:r>
              <a:rPr lang="it-IT" sz="3000" dirty="0"/>
              <a:t>, </a:t>
            </a:r>
            <a:r>
              <a:rPr lang="it-IT" sz="3000" dirty="0" err="1"/>
              <a:t>mouches</a:t>
            </a:r>
            <a:r>
              <a:rPr lang="it-IT" sz="3000" dirty="0"/>
              <a:t>, </a:t>
            </a:r>
            <a:r>
              <a:rPr lang="it-IT" sz="3000" dirty="0" err="1"/>
              <a:t>papillons</a:t>
            </a:r>
            <a:r>
              <a:rPr lang="it-IT" sz="3000" dirty="0"/>
              <a:t>, </a:t>
            </a:r>
            <a:r>
              <a:rPr lang="it-IT" sz="3000" dirty="0" err="1"/>
              <a:t>canaris</a:t>
            </a:r>
            <a:r>
              <a:rPr lang="it-IT" sz="3000" dirty="0"/>
              <a:t>, </a:t>
            </a:r>
            <a:r>
              <a:rPr lang="it-IT" sz="3000" dirty="0" err="1"/>
              <a:t>moineaux</a:t>
            </a:r>
            <a:r>
              <a:rPr lang="it-IT" sz="3000" dirty="0"/>
              <a:t>, </a:t>
            </a:r>
            <a:r>
              <a:rPr lang="it-IT" sz="3000" dirty="0" err="1"/>
              <a:t>ours</a:t>
            </a:r>
            <a:r>
              <a:rPr lang="it-IT" sz="3000" dirty="0"/>
              <a:t>, </a:t>
            </a:r>
            <a:r>
              <a:rPr lang="it-IT" sz="3000" dirty="0" err="1"/>
              <a:t>orignaux</a:t>
            </a:r>
            <a:r>
              <a:rPr lang="it-IT" sz="3000" dirty="0"/>
              <a:t> (= </a:t>
            </a:r>
            <a:r>
              <a:rPr lang="it-IT" sz="3000" dirty="0" err="1"/>
              <a:t>it</a:t>
            </a:r>
            <a:r>
              <a:rPr lang="it-IT" sz="3000" dirty="0"/>
              <a:t>. alci), </a:t>
            </a:r>
            <a:r>
              <a:rPr lang="it-IT" sz="3000" dirty="0" err="1"/>
              <a:t>chevaux</a:t>
            </a:r>
            <a:r>
              <a:rPr lang="it-IT" sz="3000" dirty="0"/>
              <a:t>, </a:t>
            </a:r>
            <a:r>
              <a:rPr lang="it-IT" sz="3000" dirty="0" err="1"/>
              <a:t>castors</a:t>
            </a:r>
            <a:r>
              <a:rPr lang="it-IT" sz="3000" dirty="0"/>
              <a:t>, </a:t>
            </a:r>
            <a:r>
              <a:rPr lang="it-IT" sz="3000" dirty="0" err="1"/>
              <a:t>serpents</a:t>
            </a:r>
            <a:r>
              <a:rPr lang="it-IT" sz="3000" dirty="0"/>
              <a:t>, </a:t>
            </a:r>
            <a:r>
              <a:rPr lang="it-IT" sz="3000" dirty="0" err="1"/>
              <a:t>chauve-souris</a:t>
            </a:r>
            <a:r>
              <a:rPr lang="it-IT" sz="3000" dirty="0"/>
              <a:t>, etc</a:t>
            </a:r>
            <a:r>
              <a:rPr lang="it-IT" sz="3000" dirty="0" smtClean="0"/>
              <a:t>. </a:t>
            </a:r>
            <a:r>
              <a:rPr lang="it-IT" sz="3000" dirty="0" err="1" smtClean="0"/>
              <a:t>défilent</a:t>
            </a:r>
            <a:r>
              <a:rPr lang="it-IT" sz="3000" dirty="0" smtClean="0"/>
              <a:t> tour à tour </a:t>
            </a:r>
            <a:r>
              <a:rPr lang="it-IT" sz="3000" dirty="0" err="1" smtClean="0"/>
              <a:t>sur</a:t>
            </a:r>
            <a:r>
              <a:rPr lang="it-IT" sz="3000" dirty="0" smtClean="0"/>
              <a:t> la </a:t>
            </a:r>
            <a:r>
              <a:rPr lang="it-IT" sz="3000" dirty="0" err="1" smtClean="0"/>
              <a:t>scène</a:t>
            </a:r>
            <a:r>
              <a:rPr lang="it-IT" sz="3000" dirty="0" smtClean="0"/>
              <a:t> </a:t>
            </a:r>
            <a:r>
              <a:rPr lang="it-IT" sz="3000" dirty="0" err="1" smtClean="0"/>
              <a:t>du</a:t>
            </a:r>
            <a:r>
              <a:rPr lang="it-IT" sz="3000" dirty="0" smtClean="0"/>
              <a:t> </a:t>
            </a:r>
            <a:r>
              <a:rPr lang="it-IT" sz="3000" dirty="0" err="1" smtClean="0"/>
              <a:t>roman</a:t>
            </a:r>
            <a:r>
              <a:rPr lang="it-IT" sz="3000" dirty="0" smtClean="0"/>
              <a:t>, </a:t>
            </a:r>
            <a:r>
              <a:rPr lang="it-IT" sz="3000" dirty="0" err="1" smtClean="0"/>
              <a:t>révélant</a:t>
            </a:r>
            <a:r>
              <a:rPr lang="it-IT" sz="3000" dirty="0" smtClean="0"/>
              <a:t> à </a:t>
            </a:r>
            <a:r>
              <a:rPr lang="it-IT" sz="3000" dirty="0" err="1" smtClean="0"/>
              <a:t>chaque</a:t>
            </a:r>
            <a:r>
              <a:rPr lang="it-IT" sz="3000" dirty="0" smtClean="0"/>
              <a:t> fois, </a:t>
            </a:r>
            <a:r>
              <a:rPr lang="it-IT" sz="3000" b="1" dirty="0" smtClean="0"/>
              <a:t>à </a:t>
            </a:r>
            <a:r>
              <a:rPr lang="it-IT" sz="3000" b="1" dirty="0" err="1" smtClean="0"/>
              <a:t>travers</a:t>
            </a:r>
            <a:r>
              <a:rPr lang="it-IT" sz="3000" b="1" dirty="0" smtClean="0"/>
              <a:t> le </a:t>
            </a:r>
            <a:r>
              <a:rPr lang="it-IT" sz="3000" b="1" dirty="0" err="1" smtClean="0"/>
              <a:t>point</a:t>
            </a:r>
            <a:r>
              <a:rPr lang="it-IT" sz="3000" b="1" dirty="0" smtClean="0"/>
              <a:t> de </a:t>
            </a:r>
            <a:r>
              <a:rPr lang="it-IT" sz="3000" b="1" dirty="0" err="1" smtClean="0"/>
              <a:t>vue</a:t>
            </a:r>
            <a:r>
              <a:rPr lang="it-IT" sz="3000" b="1" dirty="0" smtClean="0"/>
              <a:t> </a:t>
            </a:r>
            <a:r>
              <a:rPr lang="it-IT" sz="3000" b="1" dirty="0" err="1" smtClean="0"/>
              <a:t>étrange</a:t>
            </a:r>
            <a:r>
              <a:rPr lang="it-IT" sz="3000" b="1" dirty="0" smtClean="0"/>
              <a:t> de </a:t>
            </a:r>
            <a:r>
              <a:rPr lang="it-IT" sz="3000" b="1" dirty="0" err="1" smtClean="0"/>
              <a:t>chacun</a:t>
            </a:r>
            <a:r>
              <a:rPr lang="it-IT" sz="3000" dirty="0" smtClean="0"/>
              <a:t>, un </a:t>
            </a:r>
            <a:r>
              <a:rPr lang="it-IT" sz="3000" dirty="0" err="1" smtClean="0"/>
              <a:t>aspect</a:t>
            </a:r>
            <a:r>
              <a:rPr lang="it-IT" sz="3000" dirty="0" smtClean="0"/>
              <a:t> </a:t>
            </a:r>
            <a:r>
              <a:rPr lang="it-IT" sz="3000" dirty="0" err="1" smtClean="0"/>
              <a:t>jusque</a:t>
            </a:r>
            <a:r>
              <a:rPr lang="it-IT" sz="3000" dirty="0" smtClean="0"/>
              <a:t> là </a:t>
            </a:r>
            <a:r>
              <a:rPr lang="it-IT" sz="3000" dirty="0" err="1" smtClean="0"/>
              <a:t>inconnu</a:t>
            </a:r>
            <a:r>
              <a:rPr lang="it-IT" sz="3000" dirty="0" smtClean="0"/>
              <a:t> de la </a:t>
            </a:r>
            <a:r>
              <a:rPr lang="it-IT" sz="3000" dirty="0" err="1" smtClean="0"/>
              <a:t>personnalité</a:t>
            </a:r>
            <a:r>
              <a:rPr lang="it-IT" sz="3000" dirty="0" smtClean="0"/>
              <a:t> et de l’ histoire de </a:t>
            </a:r>
            <a:r>
              <a:rPr lang="it-IT" sz="3000" dirty="0" err="1" smtClean="0"/>
              <a:t>Wahhch</a:t>
            </a:r>
            <a:r>
              <a:rPr lang="it-IT" sz="3000" dirty="0" smtClean="0"/>
              <a:t> </a:t>
            </a:r>
            <a:r>
              <a:rPr lang="it-IT" sz="3000" dirty="0" err="1" smtClean="0"/>
              <a:t>Debch</a:t>
            </a:r>
            <a:r>
              <a:rPr lang="it-IT" sz="3000" dirty="0" smtClean="0"/>
              <a:t>, un </a:t>
            </a:r>
            <a:r>
              <a:rPr lang="it-IT" sz="3000" b="1" dirty="0" err="1" smtClean="0"/>
              <a:t>individu</a:t>
            </a:r>
            <a:r>
              <a:rPr lang="it-IT" sz="3000" b="1" dirty="0" smtClean="0"/>
              <a:t> </a:t>
            </a:r>
            <a:r>
              <a:rPr lang="it-IT" sz="3000" b="1" dirty="0" err="1" smtClean="0"/>
              <a:t>habité</a:t>
            </a:r>
            <a:r>
              <a:rPr lang="it-IT" sz="3000" b="1" dirty="0" smtClean="0"/>
              <a:t> par la </a:t>
            </a:r>
            <a:r>
              <a:rPr lang="it-IT" sz="3000" b="1" dirty="0" err="1" smtClean="0"/>
              <a:t>douleur</a:t>
            </a:r>
            <a:r>
              <a:rPr lang="it-IT" sz="3000" dirty="0" smtClean="0"/>
              <a:t>.</a:t>
            </a:r>
          </a:p>
          <a:p>
            <a:endParaRPr lang="it-IT" dirty="0"/>
          </a:p>
        </p:txBody>
      </p:sp>
    </p:spTree>
    <p:extLst>
      <p:ext uri="{BB962C8B-B14F-4D97-AF65-F5344CB8AC3E}">
        <p14:creationId xmlns:p14="http://schemas.microsoft.com/office/powerpoint/2010/main" val="14955218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5400" dirty="0" err="1"/>
              <a:t>les</a:t>
            </a:r>
            <a:r>
              <a:rPr lang="it-IT" sz="5400" dirty="0"/>
              <a:t> </a:t>
            </a:r>
            <a:r>
              <a:rPr lang="it-IT" sz="5400" dirty="0" err="1"/>
              <a:t>techniques</a:t>
            </a:r>
            <a:r>
              <a:rPr lang="it-IT" sz="5400" dirty="0"/>
              <a:t> </a:t>
            </a:r>
            <a:r>
              <a:rPr lang="it-IT" sz="5400" dirty="0" err="1"/>
              <a:t>narratives</a:t>
            </a:r>
            <a:endParaRPr lang="it-IT" sz="4800" dirty="0"/>
          </a:p>
        </p:txBody>
      </p:sp>
      <p:sp>
        <p:nvSpPr>
          <p:cNvPr id="3" name="Segnaposto contenuto 2"/>
          <p:cNvSpPr>
            <a:spLocks noGrp="1"/>
          </p:cNvSpPr>
          <p:nvPr>
            <p:ph idx="1"/>
          </p:nvPr>
        </p:nvSpPr>
        <p:spPr/>
        <p:txBody>
          <a:bodyPr>
            <a:normAutofit lnSpcReduction="10000"/>
          </a:bodyPr>
          <a:lstStyle/>
          <a:p>
            <a:endParaRPr lang="it-IT" sz="2800" i="1" dirty="0" smtClean="0"/>
          </a:p>
          <a:p>
            <a:r>
              <a:rPr lang="it-IT" sz="2800" i="1" dirty="0" smtClean="0"/>
              <a:t>Anima </a:t>
            </a:r>
            <a:r>
              <a:rPr lang="it-IT" sz="2800" dirty="0" smtClean="0"/>
              <a:t> </a:t>
            </a:r>
            <a:r>
              <a:rPr lang="it-IT" sz="2800" dirty="0"/>
              <a:t>se </a:t>
            </a:r>
            <a:r>
              <a:rPr lang="it-IT" sz="2800" dirty="0" err="1"/>
              <a:t>présente</a:t>
            </a:r>
            <a:r>
              <a:rPr lang="it-IT" sz="2800" dirty="0"/>
              <a:t> en </a:t>
            </a:r>
            <a:r>
              <a:rPr lang="it-IT" sz="2800" dirty="0" err="1"/>
              <a:t>effet</a:t>
            </a:r>
            <a:r>
              <a:rPr lang="it-IT" sz="2800" dirty="0"/>
              <a:t> </a:t>
            </a:r>
            <a:r>
              <a:rPr lang="it-IT" sz="2800" dirty="0" err="1"/>
              <a:t>divisée</a:t>
            </a:r>
            <a:r>
              <a:rPr lang="it-IT" sz="2800" dirty="0"/>
              <a:t> en </a:t>
            </a:r>
            <a:r>
              <a:rPr lang="it-IT" sz="2800" b="1" dirty="0"/>
              <a:t>4 </a:t>
            </a:r>
            <a:r>
              <a:rPr lang="it-IT" sz="2800" b="1" dirty="0" err="1"/>
              <a:t>sections</a:t>
            </a:r>
            <a:r>
              <a:rPr lang="it-IT" sz="2800" dirty="0"/>
              <a:t>, </a:t>
            </a:r>
            <a:r>
              <a:rPr lang="it-IT" sz="2800" dirty="0" err="1"/>
              <a:t>intitulées</a:t>
            </a:r>
            <a:r>
              <a:rPr lang="it-IT" sz="2800" dirty="0"/>
              <a:t> </a:t>
            </a:r>
            <a:r>
              <a:rPr lang="it-IT" sz="2800" dirty="0" err="1"/>
              <a:t>respectivement</a:t>
            </a:r>
            <a:r>
              <a:rPr lang="it-IT" sz="2800" dirty="0" smtClean="0"/>
              <a:t>:</a:t>
            </a:r>
          </a:p>
          <a:p>
            <a:pPr marL="0" indent="0">
              <a:buNone/>
            </a:pPr>
            <a:endParaRPr lang="it-IT" sz="2800" dirty="0"/>
          </a:p>
          <a:p>
            <a:pPr marL="0" indent="0">
              <a:buNone/>
            </a:pPr>
            <a:r>
              <a:rPr lang="it-IT" sz="2800" i="1" dirty="0"/>
              <a:t>	- BESTIÆ VERÆ </a:t>
            </a:r>
            <a:r>
              <a:rPr lang="it-IT" sz="2800" dirty="0"/>
              <a:t>(38 </a:t>
            </a:r>
            <a:r>
              <a:rPr lang="it-IT" sz="2800" dirty="0" err="1"/>
              <a:t>chapitres</a:t>
            </a:r>
            <a:r>
              <a:rPr lang="it-IT" sz="2800" dirty="0"/>
              <a:t>)</a:t>
            </a:r>
          </a:p>
          <a:p>
            <a:pPr marL="0" indent="0">
              <a:buNone/>
            </a:pPr>
            <a:r>
              <a:rPr lang="it-IT" sz="2800" i="1" dirty="0"/>
              <a:t>	- BESTIÆ FABULOSÆ </a:t>
            </a:r>
            <a:r>
              <a:rPr lang="it-IT" sz="2800" dirty="0"/>
              <a:t>(62 </a:t>
            </a:r>
            <a:r>
              <a:rPr lang="it-IT" sz="2800" dirty="0" err="1"/>
              <a:t>chapitres</a:t>
            </a:r>
            <a:r>
              <a:rPr lang="it-IT" sz="2800" dirty="0"/>
              <a:t>)</a:t>
            </a:r>
          </a:p>
          <a:p>
            <a:pPr marL="0" indent="0">
              <a:buNone/>
            </a:pPr>
            <a:r>
              <a:rPr lang="it-IT" sz="2800" i="1" dirty="0"/>
              <a:t>	- CANIS LUPUS </a:t>
            </a:r>
            <a:r>
              <a:rPr lang="it-IT" sz="2800" i="1" dirty="0" err="1"/>
              <a:t>LUPUS</a:t>
            </a:r>
            <a:r>
              <a:rPr lang="it-IT" sz="2800" i="1" dirty="0"/>
              <a:t> </a:t>
            </a:r>
            <a:r>
              <a:rPr lang="it-IT" sz="2800" dirty="0"/>
              <a:t>(40 </a:t>
            </a:r>
            <a:r>
              <a:rPr lang="it-IT" sz="2800" dirty="0" err="1"/>
              <a:t>chapitres</a:t>
            </a:r>
            <a:r>
              <a:rPr lang="it-IT" sz="2800" dirty="0"/>
              <a:t>)</a:t>
            </a:r>
          </a:p>
          <a:p>
            <a:pPr marL="0" indent="0">
              <a:buNone/>
            </a:pPr>
            <a:r>
              <a:rPr lang="it-IT" sz="2800" i="1" dirty="0"/>
              <a:t>	- HOMO SAPIENS </a:t>
            </a:r>
            <a:r>
              <a:rPr lang="it-IT" sz="2800" i="1" dirty="0" err="1"/>
              <a:t>SAPIENS</a:t>
            </a:r>
            <a:r>
              <a:rPr lang="it-IT" sz="2800" i="1" dirty="0"/>
              <a:t> </a:t>
            </a:r>
            <a:r>
              <a:rPr lang="it-IT" sz="2800" dirty="0"/>
              <a:t>(1 </a:t>
            </a:r>
            <a:r>
              <a:rPr lang="it-IT" sz="2800" dirty="0" err="1"/>
              <a:t>chapitre</a:t>
            </a:r>
            <a:r>
              <a:rPr lang="it-IT" sz="2800" dirty="0" smtClean="0"/>
              <a:t>)</a:t>
            </a:r>
          </a:p>
          <a:p>
            <a:pPr marL="0" indent="0">
              <a:buNone/>
            </a:pPr>
            <a:endParaRPr lang="it-IT" sz="2800" dirty="0" smtClean="0"/>
          </a:p>
          <a:p>
            <a:pPr marL="0" indent="0">
              <a:buNone/>
            </a:pPr>
            <a:endParaRPr lang="it-IT" sz="2800" i="1" dirty="0" smtClean="0"/>
          </a:p>
          <a:p>
            <a:pPr marL="0" indent="0">
              <a:buNone/>
            </a:pPr>
            <a:endParaRPr lang="it-IT" sz="2800" dirty="0" smtClean="0"/>
          </a:p>
          <a:p>
            <a:pPr marL="0" indent="0">
              <a:buNone/>
            </a:pPr>
            <a:endParaRPr lang="it-IT" sz="2800" dirty="0" smtClean="0"/>
          </a:p>
        </p:txBody>
      </p:sp>
    </p:spTree>
    <p:extLst>
      <p:ext uri="{BB962C8B-B14F-4D97-AF65-F5344CB8AC3E}">
        <p14:creationId xmlns:p14="http://schemas.microsoft.com/office/powerpoint/2010/main" val="11970972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5400" dirty="0" err="1"/>
              <a:t>les</a:t>
            </a:r>
            <a:r>
              <a:rPr lang="it-IT" sz="5400" dirty="0"/>
              <a:t> </a:t>
            </a:r>
            <a:r>
              <a:rPr lang="it-IT" sz="5400" dirty="0" err="1"/>
              <a:t>techniques</a:t>
            </a:r>
            <a:r>
              <a:rPr lang="it-IT" sz="5400" dirty="0"/>
              <a:t> </a:t>
            </a:r>
            <a:r>
              <a:rPr lang="it-IT" sz="5400" dirty="0" err="1"/>
              <a:t>narratives</a:t>
            </a:r>
            <a:endParaRPr lang="it-IT" sz="5400" dirty="0"/>
          </a:p>
        </p:txBody>
      </p:sp>
      <p:sp>
        <p:nvSpPr>
          <p:cNvPr id="3" name="Segnaposto contenuto 2"/>
          <p:cNvSpPr>
            <a:spLocks noGrp="1"/>
          </p:cNvSpPr>
          <p:nvPr>
            <p:ph idx="1"/>
          </p:nvPr>
        </p:nvSpPr>
        <p:spPr/>
        <p:txBody>
          <a:bodyPr>
            <a:normAutofit/>
          </a:bodyPr>
          <a:lstStyle/>
          <a:p>
            <a:endParaRPr lang="it-IT" sz="3600" dirty="0" smtClean="0"/>
          </a:p>
          <a:p>
            <a:r>
              <a:rPr lang="it-IT" sz="2800" dirty="0" smtClean="0"/>
              <a:t>À </a:t>
            </a:r>
            <a:r>
              <a:rPr lang="it-IT" sz="2800" dirty="0"/>
              <a:t>l’</a:t>
            </a:r>
            <a:r>
              <a:rPr lang="it-IT" sz="2800" dirty="0" err="1"/>
              <a:t>intérieur</a:t>
            </a:r>
            <a:r>
              <a:rPr lang="it-IT" sz="2800" dirty="0"/>
              <a:t> </a:t>
            </a:r>
            <a:r>
              <a:rPr lang="it-IT" sz="2800" dirty="0" err="1"/>
              <a:t>des</a:t>
            </a:r>
            <a:r>
              <a:rPr lang="it-IT" sz="2800" dirty="0"/>
              <a:t> </a:t>
            </a:r>
            <a:r>
              <a:rPr lang="it-IT" sz="2800" dirty="0" smtClean="0"/>
              <a:t>4 </a:t>
            </a:r>
            <a:r>
              <a:rPr lang="it-IT" sz="2800" dirty="0" err="1" smtClean="0"/>
              <a:t>sections</a:t>
            </a:r>
            <a:r>
              <a:rPr lang="it-IT" sz="2800" dirty="0" smtClean="0"/>
              <a:t>, </a:t>
            </a:r>
            <a:r>
              <a:rPr lang="it-IT" sz="2800" dirty="0" err="1"/>
              <a:t>chaque</a:t>
            </a:r>
            <a:r>
              <a:rPr lang="it-IT" sz="2800" dirty="0"/>
              <a:t> </a:t>
            </a:r>
            <a:r>
              <a:rPr lang="it-IT" sz="2800" dirty="0" err="1"/>
              <a:t>chapitre</a:t>
            </a:r>
            <a:r>
              <a:rPr lang="it-IT" sz="2800" dirty="0"/>
              <a:t> est </a:t>
            </a:r>
            <a:r>
              <a:rPr lang="it-IT" sz="2800" b="1" dirty="0" err="1"/>
              <a:t>raconté</a:t>
            </a:r>
            <a:r>
              <a:rPr lang="it-IT" sz="2800" b="1" dirty="0"/>
              <a:t> par un </a:t>
            </a:r>
            <a:r>
              <a:rPr lang="it-IT" sz="2800" b="1" dirty="0" err="1"/>
              <a:t>animal</a:t>
            </a:r>
            <a:r>
              <a:rPr lang="it-IT" sz="2800" b="1" dirty="0"/>
              <a:t> </a:t>
            </a:r>
            <a:r>
              <a:rPr lang="it-IT" sz="2800" b="1" dirty="0" err="1" smtClean="0"/>
              <a:t>différent</a:t>
            </a:r>
            <a:r>
              <a:rPr lang="it-IT" sz="2800" dirty="0" smtClean="0"/>
              <a:t>.</a:t>
            </a:r>
          </a:p>
          <a:p>
            <a:pPr marL="0" indent="0">
              <a:buNone/>
            </a:pPr>
            <a:endParaRPr lang="it-IT" sz="2800" dirty="0" smtClean="0"/>
          </a:p>
          <a:p>
            <a:r>
              <a:rPr lang="it-IT" sz="2800" dirty="0" smtClean="0"/>
              <a:t>Le </a:t>
            </a:r>
            <a:r>
              <a:rPr lang="it-IT" sz="2800" b="1" dirty="0" err="1" smtClean="0"/>
              <a:t>nom</a:t>
            </a:r>
            <a:r>
              <a:rPr lang="it-IT" sz="2800" b="1" dirty="0" smtClean="0"/>
              <a:t> latin </a:t>
            </a:r>
            <a:r>
              <a:rPr lang="it-IT" sz="2800" dirty="0" smtClean="0"/>
              <a:t>de l’</a:t>
            </a:r>
            <a:r>
              <a:rPr lang="it-IT" sz="2800" dirty="0" err="1" smtClean="0"/>
              <a:t>animal</a:t>
            </a:r>
            <a:r>
              <a:rPr lang="it-IT" sz="2800" dirty="0" smtClean="0"/>
              <a:t> donne </a:t>
            </a:r>
            <a:r>
              <a:rPr lang="it-IT" sz="2800" dirty="0"/>
              <a:t>le </a:t>
            </a:r>
            <a:r>
              <a:rPr lang="it-IT" sz="2800" dirty="0" err="1"/>
              <a:t>titre</a:t>
            </a:r>
            <a:r>
              <a:rPr lang="it-IT" sz="2800" dirty="0"/>
              <a:t> </a:t>
            </a:r>
            <a:r>
              <a:rPr lang="it-IT" sz="2800" dirty="0" smtClean="0"/>
              <a:t>à </a:t>
            </a:r>
            <a:r>
              <a:rPr lang="it-IT" sz="2800" dirty="0" err="1" smtClean="0"/>
              <a:t>chaque</a:t>
            </a:r>
            <a:r>
              <a:rPr lang="it-IT" sz="2800" dirty="0" smtClean="0"/>
              <a:t>  </a:t>
            </a:r>
            <a:r>
              <a:rPr lang="it-IT" sz="2800" dirty="0" err="1" smtClean="0"/>
              <a:t>chapitre</a:t>
            </a:r>
            <a:r>
              <a:rPr lang="it-IT" sz="2800" dirty="0" smtClean="0"/>
              <a:t>. </a:t>
            </a:r>
          </a:p>
          <a:p>
            <a:pPr marL="0" indent="0">
              <a:buNone/>
            </a:pPr>
            <a:endParaRPr lang="it-IT" dirty="0"/>
          </a:p>
        </p:txBody>
      </p:sp>
    </p:spTree>
    <p:extLst>
      <p:ext uri="{BB962C8B-B14F-4D97-AF65-F5344CB8AC3E}">
        <p14:creationId xmlns:p14="http://schemas.microsoft.com/office/powerpoint/2010/main" val="1833268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a:t>L’</a:t>
            </a:r>
            <a:r>
              <a:rPr lang="it-IT" sz="6000" dirty="0" err="1"/>
              <a:t>Auteur</a:t>
            </a:r>
            <a:endParaRPr lang="it-IT" sz="5400" dirty="0"/>
          </a:p>
        </p:txBody>
      </p:sp>
      <p:sp>
        <p:nvSpPr>
          <p:cNvPr id="3" name="Segnaposto contenuto 2"/>
          <p:cNvSpPr>
            <a:spLocks noGrp="1"/>
          </p:cNvSpPr>
          <p:nvPr>
            <p:ph idx="1"/>
          </p:nvPr>
        </p:nvSpPr>
        <p:spPr/>
        <p:txBody>
          <a:bodyPr>
            <a:normAutofit/>
          </a:bodyPr>
          <a:lstStyle/>
          <a:p>
            <a:r>
              <a:rPr lang="fr-FR" sz="3200" dirty="0"/>
              <a:t>Très jeune, </a:t>
            </a:r>
            <a:r>
              <a:rPr lang="fr-FR" sz="3200" b="1" dirty="0"/>
              <a:t>vivant à la solde des miliciens</a:t>
            </a:r>
            <a:r>
              <a:rPr lang="fr-FR" sz="3200" dirty="0"/>
              <a:t>, </a:t>
            </a:r>
            <a:r>
              <a:rPr lang="fr-FR" sz="3200" dirty="0" err="1"/>
              <a:t>Mouawad</a:t>
            </a:r>
            <a:r>
              <a:rPr lang="fr-FR" sz="3200" dirty="0"/>
              <a:t> n’est pas le seul enfant libanais de sa génération à vivre une telle expérience. </a:t>
            </a:r>
            <a:endParaRPr lang="fr-FR" sz="3200" dirty="0" smtClean="0"/>
          </a:p>
          <a:p>
            <a:r>
              <a:rPr lang="fr-FR" sz="3200" b="1" dirty="0" smtClean="0"/>
              <a:t>Il a sept ou huit ans, </a:t>
            </a:r>
            <a:r>
              <a:rPr lang="fr-FR" sz="3200" b="1" dirty="0"/>
              <a:t>lorsque ses parents décident de fuir la guerre et de quitter le </a:t>
            </a:r>
            <a:r>
              <a:rPr lang="fr-FR" sz="3200" b="1" dirty="0" smtClean="0"/>
              <a:t>Liban</a:t>
            </a:r>
            <a:r>
              <a:rPr lang="fr-FR" sz="3200" dirty="0" smtClean="0"/>
              <a:t>. C’est là que commence pour lui l’expérience de </a:t>
            </a:r>
            <a:r>
              <a:rPr lang="fr-FR" sz="3200" b="1" dirty="0" smtClean="0"/>
              <a:t>l’exil</a:t>
            </a:r>
            <a:r>
              <a:rPr lang="fr-FR" sz="3200" dirty="0" smtClean="0"/>
              <a:t>.</a:t>
            </a:r>
            <a:endParaRPr lang="it-IT" sz="3200" dirty="0"/>
          </a:p>
          <a:p>
            <a:endParaRPr lang="it-IT" dirty="0"/>
          </a:p>
        </p:txBody>
      </p:sp>
    </p:spTree>
    <p:extLst>
      <p:ext uri="{BB962C8B-B14F-4D97-AF65-F5344CB8AC3E}">
        <p14:creationId xmlns:p14="http://schemas.microsoft.com/office/powerpoint/2010/main" val="18151907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5400" dirty="0" err="1"/>
              <a:t>les</a:t>
            </a:r>
            <a:r>
              <a:rPr lang="it-IT" sz="5400" dirty="0"/>
              <a:t> </a:t>
            </a:r>
            <a:r>
              <a:rPr lang="it-IT" sz="5400" dirty="0" err="1"/>
              <a:t>techniques</a:t>
            </a:r>
            <a:r>
              <a:rPr lang="it-IT" sz="5400" dirty="0"/>
              <a:t> </a:t>
            </a:r>
            <a:r>
              <a:rPr lang="it-IT" sz="5400" dirty="0" err="1"/>
              <a:t>narratives</a:t>
            </a:r>
            <a:endParaRPr lang="it-IT" sz="5400" dirty="0"/>
          </a:p>
        </p:txBody>
      </p:sp>
      <p:sp>
        <p:nvSpPr>
          <p:cNvPr id="3" name="Segnaposto contenuto 2"/>
          <p:cNvSpPr>
            <a:spLocks noGrp="1"/>
          </p:cNvSpPr>
          <p:nvPr>
            <p:ph idx="1"/>
          </p:nvPr>
        </p:nvSpPr>
        <p:spPr>
          <a:xfrm>
            <a:off x="1104293" y="2299661"/>
            <a:ext cx="8946541" cy="4195481"/>
          </a:xfrm>
        </p:spPr>
        <p:txBody>
          <a:bodyPr>
            <a:normAutofit/>
          </a:bodyPr>
          <a:lstStyle/>
          <a:p>
            <a:endParaRPr lang="it-IT" sz="2800" dirty="0" smtClean="0"/>
          </a:p>
          <a:p>
            <a:r>
              <a:rPr lang="it-IT" sz="2800" dirty="0" err="1" smtClean="0"/>
              <a:t>Les</a:t>
            </a:r>
            <a:r>
              <a:rPr lang="it-IT" sz="2800" dirty="0" smtClean="0"/>
              <a:t> </a:t>
            </a:r>
            <a:r>
              <a:rPr lang="it-IT" sz="2800" b="1" dirty="0" smtClean="0"/>
              <a:t>100 </a:t>
            </a:r>
            <a:r>
              <a:rPr lang="it-IT" sz="2800" b="1" dirty="0" err="1" smtClean="0"/>
              <a:t>premiers</a:t>
            </a:r>
            <a:r>
              <a:rPr lang="it-IT" sz="2800" b="1" dirty="0" smtClean="0"/>
              <a:t> </a:t>
            </a:r>
            <a:r>
              <a:rPr lang="it-IT" sz="2800" b="1" dirty="0" err="1" smtClean="0"/>
              <a:t>chapitres</a:t>
            </a:r>
            <a:r>
              <a:rPr lang="it-IT" sz="2800" b="1" dirty="0" smtClean="0"/>
              <a:t> </a:t>
            </a:r>
            <a:r>
              <a:rPr lang="it-IT" sz="2800" dirty="0" err="1" smtClean="0"/>
              <a:t>sont</a:t>
            </a:r>
            <a:r>
              <a:rPr lang="it-IT" sz="2800" dirty="0" smtClean="0"/>
              <a:t> </a:t>
            </a:r>
            <a:r>
              <a:rPr lang="it-IT" sz="2800" dirty="0" err="1" smtClean="0"/>
              <a:t>relatés</a:t>
            </a:r>
            <a:r>
              <a:rPr lang="it-IT" sz="2800" dirty="0" smtClean="0"/>
              <a:t> par </a:t>
            </a:r>
            <a:r>
              <a:rPr lang="it-IT" sz="2800" dirty="0" err="1" smtClean="0"/>
              <a:t>des</a:t>
            </a:r>
            <a:r>
              <a:rPr lang="it-IT" sz="2800" dirty="0" smtClean="0"/>
              <a:t> </a:t>
            </a:r>
            <a:r>
              <a:rPr lang="it-IT" sz="2800" dirty="0" err="1" smtClean="0"/>
              <a:t>animaux</a:t>
            </a:r>
            <a:r>
              <a:rPr lang="it-IT" sz="2800" dirty="0" smtClean="0"/>
              <a:t> </a:t>
            </a:r>
            <a:r>
              <a:rPr lang="it-IT" sz="2800" dirty="0" err="1" smtClean="0"/>
              <a:t>différents</a:t>
            </a:r>
            <a:r>
              <a:rPr lang="it-IT" sz="2800" dirty="0" smtClean="0"/>
              <a:t> (BESTIÆ VERÆ, BESTIÆ FABULOSÆ).</a:t>
            </a:r>
            <a:endParaRPr lang="it-IT" sz="2800" dirty="0"/>
          </a:p>
          <a:p>
            <a:r>
              <a:rPr lang="it-IT" sz="2800" dirty="0" err="1" smtClean="0"/>
              <a:t>Les</a:t>
            </a:r>
            <a:r>
              <a:rPr lang="it-IT" sz="2800" dirty="0" smtClean="0"/>
              <a:t> </a:t>
            </a:r>
            <a:r>
              <a:rPr lang="it-IT" sz="2800" b="1" dirty="0" err="1" smtClean="0"/>
              <a:t>suivants</a:t>
            </a:r>
            <a:r>
              <a:rPr lang="it-IT" sz="2800" b="1" dirty="0" smtClean="0"/>
              <a:t> 40 </a:t>
            </a:r>
            <a:r>
              <a:rPr lang="it-IT" sz="2800" b="1" dirty="0" err="1" smtClean="0"/>
              <a:t>chapitres</a:t>
            </a:r>
            <a:r>
              <a:rPr lang="it-IT" sz="2800" b="1" dirty="0" smtClean="0"/>
              <a:t> </a:t>
            </a:r>
            <a:r>
              <a:rPr lang="it-IT" sz="2800" dirty="0" smtClean="0"/>
              <a:t>(CANIS LUPUS </a:t>
            </a:r>
            <a:r>
              <a:rPr lang="it-IT" sz="2800" dirty="0" err="1" smtClean="0"/>
              <a:t>LUPUS</a:t>
            </a:r>
            <a:r>
              <a:rPr lang="it-IT" sz="2800" dirty="0" smtClean="0"/>
              <a:t>) </a:t>
            </a:r>
            <a:r>
              <a:rPr lang="it-IT" sz="2800" dirty="0" err="1" smtClean="0"/>
              <a:t>sont</a:t>
            </a:r>
            <a:r>
              <a:rPr lang="it-IT" sz="2800" dirty="0" smtClean="0"/>
              <a:t> </a:t>
            </a:r>
            <a:r>
              <a:rPr lang="it-IT" sz="2800" dirty="0" err="1" smtClean="0"/>
              <a:t>racontés</a:t>
            </a:r>
            <a:r>
              <a:rPr lang="it-IT" sz="2800" dirty="0" smtClean="0"/>
              <a:t> par un </a:t>
            </a:r>
            <a:r>
              <a:rPr lang="it-IT" sz="2800" dirty="0" err="1" smtClean="0"/>
              <a:t>seul</a:t>
            </a:r>
            <a:r>
              <a:rPr lang="it-IT" sz="2800" dirty="0" smtClean="0"/>
              <a:t> </a:t>
            </a:r>
            <a:r>
              <a:rPr lang="it-IT" sz="2800" dirty="0" err="1" smtClean="0"/>
              <a:t>animal</a:t>
            </a:r>
            <a:r>
              <a:rPr lang="it-IT" sz="2800" dirty="0" smtClean="0"/>
              <a:t>, à </a:t>
            </a:r>
            <a:r>
              <a:rPr lang="it-IT" sz="2800" dirty="0" err="1" smtClean="0"/>
              <a:t>savoir</a:t>
            </a:r>
            <a:r>
              <a:rPr lang="it-IT" sz="2800" dirty="0" smtClean="0"/>
              <a:t> le </a:t>
            </a:r>
            <a:r>
              <a:rPr lang="it-IT" sz="2800" dirty="0" err="1" smtClean="0"/>
              <a:t>chien</a:t>
            </a:r>
            <a:r>
              <a:rPr lang="it-IT" sz="2800" dirty="0" smtClean="0"/>
              <a:t> </a:t>
            </a:r>
            <a:r>
              <a:rPr lang="it-IT" sz="2800" dirty="0" err="1" smtClean="0"/>
              <a:t>errant</a:t>
            </a:r>
            <a:r>
              <a:rPr lang="it-IT" sz="2800" dirty="0" smtClean="0"/>
              <a:t> qui </a:t>
            </a:r>
            <a:r>
              <a:rPr lang="it-IT" sz="2800" dirty="0" err="1" smtClean="0"/>
              <a:t>occupe</a:t>
            </a:r>
            <a:r>
              <a:rPr lang="it-IT" sz="2800" dirty="0" smtClean="0"/>
              <a:t> la </a:t>
            </a:r>
            <a:r>
              <a:rPr lang="it-IT" sz="2800" dirty="0" err="1" smtClean="0"/>
              <a:t>partie</a:t>
            </a:r>
            <a:r>
              <a:rPr lang="it-IT" sz="2800" dirty="0" smtClean="0"/>
              <a:t> centrale </a:t>
            </a:r>
            <a:r>
              <a:rPr lang="it-IT" sz="2800" dirty="0" err="1" smtClean="0"/>
              <a:t>du</a:t>
            </a:r>
            <a:r>
              <a:rPr lang="it-IT" sz="2800" dirty="0" smtClean="0"/>
              <a:t> </a:t>
            </a:r>
            <a:r>
              <a:rPr lang="it-IT" sz="2800" dirty="0" err="1" smtClean="0"/>
              <a:t>roman</a:t>
            </a:r>
            <a:r>
              <a:rPr lang="it-IT" sz="2800" dirty="0" smtClean="0"/>
              <a:t> et qui </a:t>
            </a:r>
            <a:r>
              <a:rPr lang="it-IT" sz="2800" dirty="0" err="1" smtClean="0"/>
              <a:t>deviendra</a:t>
            </a:r>
            <a:r>
              <a:rPr lang="it-IT" sz="2800" dirty="0" smtClean="0"/>
              <a:t> </a:t>
            </a:r>
            <a:r>
              <a:rPr lang="it-IT" sz="2800" b="1" dirty="0" smtClean="0"/>
              <a:t>l’ami le plus </a:t>
            </a:r>
            <a:r>
              <a:rPr lang="it-IT" sz="2800" b="1" dirty="0" err="1" smtClean="0"/>
              <a:t>fidèle</a:t>
            </a:r>
            <a:r>
              <a:rPr lang="it-IT" sz="2800" b="1" dirty="0" smtClean="0"/>
              <a:t> de </a:t>
            </a:r>
            <a:r>
              <a:rPr lang="it-IT" sz="2800" b="1" dirty="0" err="1" smtClean="0"/>
              <a:t>Wahhch</a:t>
            </a:r>
            <a:r>
              <a:rPr lang="it-IT" sz="2800" b="1" dirty="0" smtClean="0"/>
              <a:t> </a:t>
            </a:r>
            <a:r>
              <a:rPr lang="it-IT" sz="2800" b="1" dirty="0" err="1" smtClean="0"/>
              <a:t>Debch</a:t>
            </a:r>
            <a:r>
              <a:rPr lang="it-IT" sz="2800" dirty="0" smtClean="0"/>
              <a:t>, dont il </a:t>
            </a:r>
            <a:r>
              <a:rPr lang="it-IT" sz="2800" dirty="0" err="1" smtClean="0"/>
              <a:t>assurera</a:t>
            </a:r>
            <a:r>
              <a:rPr lang="it-IT" sz="2800" dirty="0" smtClean="0"/>
              <a:t> le </a:t>
            </a:r>
            <a:r>
              <a:rPr lang="it-IT" sz="2800" dirty="0" err="1" smtClean="0"/>
              <a:t>salut</a:t>
            </a:r>
            <a:r>
              <a:rPr lang="it-IT" sz="2800" dirty="0" smtClean="0"/>
              <a:t>. </a:t>
            </a:r>
            <a:endParaRPr lang="it-IT" sz="2800" dirty="0"/>
          </a:p>
          <a:p>
            <a:endParaRPr lang="it-IT" sz="2800" dirty="0"/>
          </a:p>
        </p:txBody>
      </p:sp>
    </p:spTree>
    <p:extLst>
      <p:ext uri="{BB962C8B-B14F-4D97-AF65-F5344CB8AC3E}">
        <p14:creationId xmlns:p14="http://schemas.microsoft.com/office/powerpoint/2010/main" val="3995506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pPr marL="0" indent="0">
              <a:buNone/>
            </a:pPr>
            <a:r>
              <a:rPr lang="it-IT" dirty="0"/>
              <a:t> </a:t>
            </a:r>
            <a:endParaRPr lang="it-IT" dirty="0" smtClean="0"/>
          </a:p>
          <a:p>
            <a:r>
              <a:rPr lang="it-IT" sz="2800" b="1" dirty="0" smtClean="0"/>
              <a:t>Un </a:t>
            </a:r>
            <a:r>
              <a:rPr lang="it-IT" sz="2800" b="1" dirty="0" err="1"/>
              <a:t>seul</a:t>
            </a:r>
            <a:r>
              <a:rPr lang="it-IT" sz="2800" b="1" dirty="0"/>
              <a:t> </a:t>
            </a:r>
            <a:r>
              <a:rPr lang="it-IT" sz="2800" b="1" dirty="0" err="1"/>
              <a:t>chapitre</a:t>
            </a:r>
            <a:r>
              <a:rPr lang="it-IT" sz="2800" dirty="0"/>
              <a:t>, le tout dernier d</a:t>
            </a:r>
            <a:r>
              <a:rPr lang="it-IT" sz="2800" i="1" dirty="0"/>
              <a:t>’Anima (</a:t>
            </a:r>
            <a:r>
              <a:rPr lang="it-IT" sz="2800" dirty="0"/>
              <a:t>HOMO SAPIENS </a:t>
            </a:r>
            <a:r>
              <a:rPr lang="it-IT" sz="2800" dirty="0" err="1"/>
              <a:t>SAPIENS</a:t>
            </a:r>
            <a:r>
              <a:rPr lang="it-IT" sz="2800" dirty="0" smtClean="0"/>
              <a:t>), </a:t>
            </a:r>
            <a:r>
              <a:rPr lang="it-IT" sz="2800" dirty="0"/>
              <a:t>est </a:t>
            </a:r>
            <a:r>
              <a:rPr lang="it-IT" sz="2800" dirty="0" err="1"/>
              <a:t>pris</a:t>
            </a:r>
            <a:r>
              <a:rPr lang="it-IT" sz="2800" dirty="0"/>
              <a:t> en </a:t>
            </a:r>
            <a:r>
              <a:rPr lang="it-IT" sz="2800" dirty="0" err="1"/>
              <a:t>compte</a:t>
            </a:r>
            <a:r>
              <a:rPr lang="it-IT" sz="2800" dirty="0"/>
              <a:t> par </a:t>
            </a:r>
            <a:r>
              <a:rPr lang="it-IT" sz="2800" b="1" dirty="0"/>
              <a:t>le coroner  Aubert </a:t>
            </a:r>
            <a:r>
              <a:rPr lang="it-IT" sz="2800" b="1" dirty="0" err="1"/>
              <a:t>Chagnon</a:t>
            </a:r>
            <a:r>
              <a:rPr lang="it-IT" sz="2800" dirty="0" smtClean="0"/>
              <a:t>.</a:t>
            </a:r>
          </a:p>
          <a:p>
            <a:pPr marL="0" indent="0">
              <a:buNone/>
            </a:pPr>
            <a:endParaRPr lang="it-IT" sz="2800" dirty="0"/>
          </a:p>
          <a:p>
            <a:r>
              <a:rPr lang="it-IT" sz="2800" dirty="0" smtClean="0"/>
              <a:t>Au </a:t>
            </a:r>
            <a:r>
              <a:rPr lang="it-IT" sz="2800" dirty="0" err="1" smtClean="0"/>
              <a:t>total</a:t>
            </a:r>
            <a:r>
              <a:rPr lang="it-IT" sz="2800" dirty="0" smtClean="0"/>
              <a:t> </a:t>
            </a:r>
            <a:r>
              <a:rPr lang="it-IT" sz="2800" dirty="0" err="1" smtClean="0"/>
              <a:t>donc</a:t>
            </a:r>
            <a:r>
              <a:rPr lang="it-IT" sz="2800" dirty="0" smtClean="0"/>
              <a:t>: 140 </a:t>
            </a:r>
            <a:r>
              <a:rPr lang="it-IT" sz="2800" dirty="0" err="1" smtClean="0"/>
              <a:t>chapitres</a:t>
            </a:r>
            <a:r>
              <a:rPr lang="it-IT" sz="2800" dirty="0" smtClean="0"/>
              <a:t> de </a:t>
            </a:r>
            <a:r>
              <a:rPr lang="it-IT" sz="2800" dirty="0" err="1" smtClean="0"/>
              <a:t>longueurs</a:t>
            </a:r>
            <a:r>
              <a:rPr lang="it-IT" sz="2800" dirty="0" smtClean="0"/>
              <a:t> font </a:t>
            </a:r>
            <a:r>
              <a:rPr lang="it-IT" sz="2800" dirty="0" err="1" smtClean="0"/>
              <a:t>différentes</a:t>
            </a:r>
            <a:r>
              <a:rPr lang="it-IT" sz="2800" dirty="0" smtClean="0"/>
              <a:t>.</a:t>
            </a:r>
            <a:endParaRPr lang="it-IT" sz="2800" dirty="0"/>
          </a:p>
        </p:txBody>
      </p:sp>
    </p:spTree>
    <p:extLst>
      <p:ext uri="{BB962C8B-B14F-4D97-AF65-F5344CB8AC3E}">
        <p14:creationId xmlns:p14="http://schemas.microsoft.com/office/powerpoint/2010/main" val="28861133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Le </a:t>
            </a:r>
            <a:r>
              <a:rPr lang="it-IT" sz="2800" dirty="0" err="1" smtClean="0"/>
              <a:t>passé</a:t>
            </a:r>
            <a:r>
              <a:rPr lang="it-IT" sz="2800" dirty="0" smtClean="0"/>
              <a:t> de </a:t>
            </a:r>
            <a:r>
              <a:rPr lang="it-IT" sz="2800" dirty="0" err="1" smtClean="0"/>
              <a:t>Wahhch</a:t>
            </a:r>
            <a:r>
              <a:rPr lang="it-IT" sz="2800" dirty="0" smtClean="0"/>
              <a:t> se </a:t>
            </a:r>
            <a:r>
              <a:rPr lang="it-IT" sz="2800" dirty="0" err="1"/>
              <a:t>configure</a:t>
            </a:r>
            <a:r>
              <a:rPr lang="it-IT" sz="2800" dirty="0"/>
              <a:t> </a:t>
            </a:r>
            <a:r>
              <a:rPr lang="it-IT" sz="2800" dirty="0" err="1" smtClean="0"/>
              <a:t>comme</a:t>
            </a:r>
            <a:r>
              <a:rPr lang="it-IT" sz="2800" dirty="0" smtClean="0"/>
              <a:t> </a:t>
            </a:r>
            <a:r>
              <a:rPr lang="it-IT" sz="2800" dirty="0"/>
              <a:t>un </a:t>
            </a:r>
            <a:r>
              <a:rPr lang="it-IT" sz="2800" dirty="0" err="1"/>
              <a:t>gouffre</a:t>
            </a:r>
            <a:r>
              <a:rPr lang="it-IT" sz="2800" dirty="0"/>
              <a:t> </a:t>
            </a:r>
            <a:r>
              <a:rPr lang="it-IT" sz="2800" dirty="0" err="1"/>
              <a:t>douloureux</a:t>
            </a:r>
            <a:r>
              <a:rPr lang="it-IT" sz="2800" dirty="0"/>
              <a:t>, </a:t>
            </a:r>
            <a:r>
              <a:rPr lang="it-IT" sz="2800" dirty="0" err="1"/>
              <a:t>duquel</a:t>
            </a:r>
            <a:r>
              <a:rPr lang="it-IT" sz="2800" dirty="0"/>
              <a:t> </a:t>
            </a:r>
            <a:r>
              <a:rPr lang="it-IT" sz="2800" dirty="0" err="1"/>
              <a:t>surgissent</a:t>
            </a:r>
            <a:r>
              <a:rPr lang="it-IT" sz="2800" dirty="0"/>
              <a:t> </a:t>
            </a:r>
            <a:r>
              <a:rPr lang="it-IT" sz="2800" dirty="0" err="1"/>
              <a:t>les</a:t>
            </a:r>
            <a:r>
              <a:rPr lang="it-IT" sz="2800" dirty="0"/>
              <a:t> </a:t>
            </a:r>
            <a:r>
              <a:rPr lang="it-IT" sz="2800" b="1" dirty="0" err="1"/>
              <a:t>angoisses</a:t>
            </a:r>
            <a:r>
              <a:rPr lang="it-IT" sz="2800" b="1" dirty="0"/>
              <a:t> </a:t>
            </a:r>
            <a:r>
              <a:rPr lang="it-IT" sz="2800" dirty="0" err="1"/>
              <a:t>profondes</a:t>
            </a:r>
            <a:r>
              <a:rPr lang="it-IT" sz="2800" dirty="0"/>
              <a:t> </a:t>
            </a:r>
            <a:r>
              <a:rPr lang="it-IT" sz="2800" dirty="0" err="1"/>
              <a:t>du</a:t>
            </a:r>
            <a:r>
              <a:rPr lang="it-IT" sz="2800" dirty="0"/>
              <a:t> </a:t>
            </a:r>
            <a:r>
              <a:rPr lang="it-IT" sz="2800" dirty="0" err="1" smtClean="0"/>
              <a:t>personnage</a:t>
            </a:r>
            <a:r>
              <a:rPr lang="it-IT" sz="2800" dirty="0"/>
              <a:t> </a:t>
            </a:r>
            <a:r>
              <a:rPr lang="it-IT" sz="2800" dirty="0" smtClean="0"/>
              <a:t>:  </a:t>
            </a:r>
            <a:r>
              <a:rPr lang="it-IT" sz="2800" b="1" dirty="0"/>
              <a:t>cauchemars, </a:t>
            </a:r>
            <a:r>
              <a:rPr lang="it-IT" sz="2800" b="1" dirty="0" err="1"/>
              <a:t>rêves</a:t>
            </a:r>
            <a:r>
              <a:rPr lang="it-IT" sz="2800" b="1" dirty="0"/>
              <a:t>  et </a:t>
            </a:r>
            <a:r>
              <a:rPr lang="it-IT" sz="2800" b="1" dirty="0" err="1"/>
              <a:t>fantasmes</a:t>
            </a:r>
            <a:r>
              <a:rPr lang="it-IT" sz="2800" dirty="0"/>
              <a:t> </a:t>
            </a:r>
            <a:r>
              <a:rPr lang="it-IT" sz="2800" dirty="0" err="1" smtClean="0"/>
              <a:t>sont</a:t>
            </a:r>
            <a:r>
              <a:rPr lang="it-IT" sz="2800" dirty="0" smtClean="0"/>
              <a:t> </a:t>
            </a:r>
            <a:r>
              <a:rPr lang="it-IT" sz="2800" dirty="0" err="1" smtClean="0"/>
              <a:t>soudain</a:t>
            </a:r>
            <a:r>
              <a:rPr lang="it-IT" sz="2800" dirty="0" smtClean="0"/>
              <a:t> </a:t>
            </a:r>
            <a:r>
              <a:rPr lang="it-IT" sz="2800" dirty="0" err="1"/>
              <a:t>ressuscités</a:t>
            </a:r>
            <a:r>
              <a:rPr lang="it-IT" sz="2800" dirty="0"/>
              <a:t> par </a:t>
            </a:r>
            <a:r>
              <a:rPr lang="it-IT" sz="2800" dirty="0" err="1"/>
              <a:t>les</a:t>
            </a:r>
            <a:r>
              <a:rPr lang="it-IT" sz="2800" dirty="0"/>
              <a:t> </a:t>
            </a:r>
            <a:r>
              <a:rPr lang="it-IT" sz="2800" dirty="0" err="1"/>
              <a:t>événements</a:t>
            </a:r>
            <a:r>
              <a:rPr lang="it-IT" sz="2800" dirty="0"/>
              <a:t> qui se </a:t>
            </a:r>
            <a:r>
              <a:rPr lang="it-IT" sz="2800" dirty="0" err="1"/>
              <a:t>succèdent</a:t>
            </a:r>
            <a:r>
              <a:rPr lang="it-IT" sz="2800" dirty="0"/>
              <a:t>. </a:t>
            </a:r>
            <a:endParaRPr lang="it-IT" sz="2800" dirty="0" smtClean="0"/>
          </a:p>
        </p:txBody>
      </p:sp>
    </p:spTree>
    <p:extLst>
      <p:ext uri="{BB962C8B-B14F-4D97-AF65-F5344CB8AC3E}">
        <p14:creationId xmlns:p14="http://schemas.microsoft.com/office/powerpoint/2010/main" val="39221459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smtClean="0"/>
              <a:t>les</a:t>
            </a:r>
            <a:r>
              <a:rPr lang="it-IT" sz="4800" dirty="0" smtClean="0"/>
              <a:t> </a:t>
            </a:r>
            <a:r>
              <a:rPr lang="it-IT" sz="4800" dirty="0" err="1" smtClean="0"/>
              <a:t>techniques</a:t>
            </a:r>
            <a:r>
              <a:rPr lang="it-IT" sz="4800" dirty="0" smtClean="0"/>
              <a:t> </a:t>
            </a:r>
            <a:r>
              <a:rPr lang="it-IT" sz="4800" dirty="0" err="1" smtClean="0"/>
              <a:t>narratives</a:t>
            </a:r>
            <a:endParaRPr lang="it-IT" sz="6000" i="1" dirty="0"/>
          </a:p>
        </p:txBody>
      </p:sp>
      <p:sp>
        <p:nvSpPr>
          <p:cNvPr id="3" name="Segnaposto contenuto 2"/>
          <p:cNvSpPr>
            <a:spLocks noGrp="1"/>
          </p:cNvSpPr>
          <p:nvPr>
            <p:ph idx="1"/>
          </p:nvPr>
        </p:nvSpPr>
        <p:spPr/>
        <p:txBody>
          <a:bodyPr>
            <a:normAutofit/>
          </a:bodyPr>
          <a:lstStyle/>
          <a:p>
            <a:r>
              <a:rPr lang="it-IT" sz="2800" dirty="0" err="1" smtClean="0"/>
              <a:t>Ainsi</a:t>
            </a:r>
            <a:r>
              <a:rPr lang="it-IT" sz="2800" dirty="0" smtClean="0"/>
              <a:t>, le </a:t>
            </a:r>
            <a:r>
              <a:rPr lang="it-IT" sz="2800" dirty="0" err="1" smtClean="0"/>
              <a:t>roman</a:t>
            </a:r>
            <a:r>
              <a:rPr lang="it-IT" sz="2800" dirty="0" smtClean="0"/>
              <a:t> de </a:t>
            </a:r>
            <a:r>
              <a:rPr lang="it-IT" sz="2800" dirty="0" err="1" smtClean="0"/>
              <a:t>Mouawad</a:t>
            </a:r>
            <a:r>
              <a:rPr lang="it-IT" sz="2800" dirty="0" smtClean="0"/>
              <a:t>, s’</a:t>
            </a:r>
            <a:r>
              <a:rPr lang="it-IT" sz="2800" dirty="0" err="1" smtClean="0"/>
              <a:t>ouvrant</a:t>
            </a:r>
            <a:r>
              <a:rPr lang="it-IT" sz="2800" dirty="0" smtClean="0"/>
              <a:t> </a:t>
            </a:r>
            <a:r>
              <a:rPr lang="it-IT" sz="2800" dirty="0" err="1" smtClean="0"/>
              <a:t>comme</a:t>
            </a:r>
            <a:r>
              <a:rPr lang="it-IT" sz="2800" dirty="0" smtClean="0"/>
              <a:t> </a:t>
            </a:r>
            <a:r>
              <a:rPr lang="it-IT" sz="2800" b="1" dirty="0" smtClean="0"/>
              <a:t>un </a:t>
            </a:r>
            <a:r>
              <a:rPr lang="it-IT" sz="2800" b="1" i="1" dirty="0" smtClean="0"/>
              <a:t>noir</a:t>
            </a:r>
            <a:r>
              <a:rPr lang="it-IT" sz="2800" dirty="0" smtClean="0"/>
              <a:t>, un </a:t>
            </a:r>
            <a:r>
              <a:rPr lang="it-IT" sz="2800" b="1" i="1" dirty="0" err="1" smtClean="0"/>
              <a:t>polar</a:t>
            </a:r>
            <a:r>
              <a:rPr lang="it-IT" sz="2800" b="1" i="1" dirty="0" smtClean="0"/>
              <a:t> </a:t>
            </a:r>
            <a:r>
              <a:rPr lang="it-IT" sz="2800" dirty="0" err="1" smtClean="0"/>
              <a:t>paufiné</a:t>
            </a:r>
            <a:r>
              <a:rPr lang="it-IT" sz="2800" dirty="0" smtClean="0"/>
              <a:t>, </a:t>
            </a:r>
            <a:r>
              <a:rPr lang="it-IT" sz="2800" dirty="0" err="1" smtClean="0"/>
              <a:t>écrit</a:t>
            </a:r>
            <a:r>
              <a:rPr lang="it-IT" sz="2800" dirty="0" smtClean="0"/>
              <a:t> de longue </a:t>
            </a:r>
            <a:r>
              <a:rPr lang="it-IT" sz="2800" dirty="0" err="1" smtClean="0"/>
              <a:t>haleine</a:t>
            </a:r>
            <a:r>
              <a:rPr lang="it-IT" sz="2800" dirty="0" smtClean="0"/>
              <a:t>, </a:t>
            </a:r>
            <a:r>
              <a:rPr lang="it-IT" sz="2800" dirty="0" err="1" smtClean="0"/>
              <a:t>dans</a:t>
            </a:r>
            <a:r>
              <a:rPr lang="it-IT" sz="2800" dirty="0" smtClean="0"/>
              <a:t> </a:t>
            </a:r>
            <a:r>
              <a:rPr lang="it-IT" sz="2800" dirty="0" err="1" smtClean="0"/>
              <a:t>lequel</a:t>
            </a:r>
            <a:r>
              <a:rPr lang="it-IT" sz="2800" dirty="0" smtClean="0"/>
              <a:t> le </a:t>
            </a:r>
            <a:r>
              <a:rPr lang="it-IT" sz="2800" dirty="0" err="1" smtClean="0"/>
              <a:t>lecteur</a:t>
            </a:r>
            <a:r>
              <a:rPr lang="it-IT" sz="2800" dirty="0" smtClean="0"/>
              <a:t> est </a:t>
            </a:r>
            <a:r>
              <a:rPr lang="it-IT" sz="2800" dirty="0" err="1" smtClean="0"/>
              <a:t>conduit</a:t>
            </a:r>
            <a:r>
              <a:rPr lang="it-IT" sz="2800" dirty="0" smtClean="0"/>
              <a:t> à </a:t>
            </a:r>
            <a:r>
              <a:rPr lang="it-IT" sz="2800" dirty="0" err="1" smtClean="0"/>
              <a:t>suivre</a:t>
            </a:r>
            <a:r>
              <a:rPr lang="it-IT" sz="2800" dirty="0" smtClean="0"/>
              <a:t> le </a:t>
            </a:r>
            <a:r>
              <a:rPr lang="it-IT" sz="2800" dirty="0" err="1" smtClean="0"/>
              <a:t>héros</a:t>
            </a:r>
            <a:r>
              <a:rPr lang="it-IT" sz="2800" dirty="0" smtClean="0"/>
              <a:t> </a:t>
            </a:r>
            <a:r>
              <a:rPr lang="it-IT" sz="2800" dirty="0" err="1" smtClean="0"/>
              <a:t>pas</a:t>
            </a:r>
            <a:r>
              <a:rPr lang="it-IT" sz="2800" dirty="0" smtClean="0"/>
              <a:t> à </a:t>
            </a:r>
            <a:r>
              <a:rPr lang="it-IT" sz="2800" dirty="0" err="1" smtClean="0"/>
              <a:t>pas</a:t>
            </a:r>
            <a:r>
              <a:rPr lang="it-IT" sz="2800" dirty="0" smtClean="0"/>
              <a:t> </a:t>
            </a:r>
            <a:r>
              <a:rPr lang="it-IT" sz="2800" dirty="0" err="1" smtClean="0"/>
              <a:t>dans</a:t>
            </a:r>
            <a:r>
              <a:rPr lang="it-IT" sz="2800" dirty="0" smtClean="0"/>
              <a:t> </a:t>
            </a:r>
            <a:r>
              <a:rPr lang="it-IT" sz="2800" b="1" dirty="0" smtClean="0"/>
              <a:t>la </a:t>
            </a:r>
            <a:r>
              <a:rPr lang="it-IT" sz="2800" b="1" dirty="0" err="1" smtClean="0"/>
              <a:t>recherche</a:t>
            </a:r>
            <a:r>
              <a:rPr lang="it-IT" sz="2800" b="1" dirty="0" smtClean="0"/>
              <a:t> </a:t>
            </a:r>
            <a:r>
              <a:rPr lang="it-IT" sz="2800" b="1" dirty="0" err="1" smtClean="0"/>
              <a:t>du</a:t>
            </a:r>
            <a:r>
              <a:rPr lang="it-IT" sz="2800" b="1" dirty="0" smtClean="0"/>
              <a:t> </a:t>
            </a:r>
            <a:r>
              <a:rPr lang="it-IT" sz="2800" b="1" dirty="0" err="1" smtClean="0"/>
              <a:t>coupable</a:t>
            </a:r>
            <a:r>
              <a:rPr lang="it-IT" sz="2800" dirty="0" smtClean="0"/>
              <a:t>, se </a:t>
            </a:r>
            <a:r>
              <a:rPr lang="it-IT" sz="2800" dirty="0" err="1" smtClean="0"/>
              <a:t>transforme</a:t>
            </a:r>
            <a:r>
              <a:rPr lang="it-IT" sz="2800" dirty="0" smtClean="0"/>
              <a:t> en une </a:t>
            </a:r>
            <a:r>
              <a:rPr lang="it-IT" sz="2800" dirty="0" err="1" smtClean="0"/>
              <a:t>effrayante</a:t>
            </a:r>
            <a:r>
              <a:rPr lang="it-IT" sz="2800" dirty="0" smtClean="0"/>
              <a:t> </a:t>
            </a:r>
            <a:r>
              <a:rPr lang="it-IT" sz="2800" dirty="0" err="1" smtClean="0"/>
              <a:t>descente</a:t>
            </a:r>
            <a:r>
              <a:rPr lang="it-IT" sz="2800" dirty="0" smtClean="0"/>
              <a:t> </a:t>
            </a:r>
            <a:r>
              <a:rPr lang="it-IT" sz="2800" dirty="0" err="1" smtClean="0"/>
              <a:t>dans</a:t>
            </a:r>
            <a:r>
              <a:rPr lang="it-IT" sz="2800" dirty="0" smtClean="0"/>
              <a:t> </a:t>
            </a:r>
            <a:r>
              <a:rPr lang="it-IT" sz="2800" dirty="0" err="1" smtClean="0"/>
              <a:t>les</a:t>
            </a:r>
            <a:r>
              <a:rPr lang="it-IT" sz="2800" dirty="0" smtClean="0"/>
              <a:t> </a:t>
            </a:r>
            <a:r>
              <a:rPr lang="it-IT" sz="2800" dirty="0" err="1" smtClean="0"/>
              <a:t>abîmes</a:t>
            </a:r>
            <a:r>
              <a:rPr lang="it-IT" sz="2800" dirty="0" smtClean="0"/>
              <a:t> de la </a:t>
            </a:r>
            <a:r>
              <a:rPr lang="it-IT" sz="2800" dirty="0" err="1" smtClean="0"/>
              <a:t>mémoire</a:t>
            </a:r>
            <a:r>
              <a:rPr lang="it-IT" sz="2800" b="1" dirty="0" smtClean="0"/>
              <a:t>, à la </a:t>
            </a:r>
            <a:r>
              <a:rPr lang="it-IT" sz="2800" b="1" dirty="0" err="1" smtClean="0"/>
              <a:t>recherche</a:t>
            </a:r>
            <a:r>
              <a:rPr lang="it-IT" sz="2800" b="1" dirty="0" smtClean="0"/>
              <a:t> d’une origine et d’une </a:t>
            </a:r>
            <a:r>
              <a:rPr lang="it-IT" sz="2800" b="1" dirty="0" err="1" smtClean="0"/>
              <a:t>identité</a:t>
            </a:r>
            <a:r>
              <a:rPr lang="it-IT" sz="2800" b="1" dirty="0" smtClean="0"/>
              <a:t> </a:t>
            </a:r>
            <a:r>
              <a:rPr lang="it-IT" sz="2800" b="1" dirty="0" err="1" smtClean="0"/>
              <a:t>perdues</a:t>
            </a:r>
            <a:r>
              <a:rPr lang="it-IT" sz="2800" dirty="0" smtClean="0"/>
              <a:t>.</a:t>
            </a:r>
          </a:p>
          <a:p>
            <a:r>
              <a:rPr lang="it-IT" sz="3200" b="1" dirty="0" err="1" smtClean="0">
                <a:solidFill>
                  <a:srgbClr val="92D050"/>
                </a:solidFill>
              </a:rPr>
              <a:t>Du</a:t>
            </a:r>
            <a:r>
              <a:rPr lang="it-IT" sz="3200" b="1" dirty="0" smtClean="0">
                <a:solidFill>
                  <a:srgbClr val="92D050"/>
                </a:solidFill>
              </a:rPr>
              <a:t> </a:t>
            </a:r>
            <a:r>
              <a:rPr lang="it-IT" sz="3200" b="1" i="1" dirty="0" err="1" smtClean="0">
                <a:solidFill>
                  <a:srgbClr val="92D050"/>
                </a:solidFill>
              </a:rPr>
              <a:t>polar</a:t>
            </a:r>
            <a:r>
              <a:rPr lang="it-IT" sz="3200" b="1" dirty="0" smtClean="0">
                <a:solidFill>
                  <a:srgbClr val="92D050"/>
                </a:solidFill>
              </a:rPr>
              <a:t> au </a:t>
            </a:r>
            <a:r>
              <a:rPr lang="it-IT" sz="3200" b="1" dirty="0" err="1" smtClean="0">
                <a:solidFill>
                  <a:srgbClr val="92D050"/>
                </a:solidFill>
              </a:rPr>
              <a:t>roman</a:t>
            </a:r>
            <a:r>
              <a:rPr lang="it-IT" sz="3200" b="1" dirty="0" smtClean="0">
                <a:solidFill>
                  <a:srgbClr val="92D050"/>
                </a:solidFill>
              </a:rPr>
              <a:t> d’une </a:t>
            </a:r>
            <a:r>
              <a:rPr lang="it-IT" sz="3200" b="1" dirty="0" err="1" smtClean="0">
                <a:solidFill>
                  <a:srgbClr val="92D050"/>
                </a:solidFill>
              </a:rPr>
              <a:t>conscience</a:t>
            </a:r>
            <a:r>
              <a:rPr lang="it-IT" sz="3200" b="1" dirty="0" smtClean="0">
                <a:solidFill>
                  <a:srgbClr val="92D050"/>
                </a:solidFill>
              </a:rPr>
              <a:t>.</a:t>
            </a:r>
          </a:p>
          <a:p>
            <a:pPr marL="0" indent="0">
              <a:buNone/>
            </a:pPr>
            <a:endParaRPr lang="it-IT" sz="2800" b="1" dirty="0" smtClean="0"/>
          </a:p>
        </p:txBody>
      </p:sp>
    </p:spTree>
    <p:extLst>
      <p:ext uri="{BB962C8B-B14F-4D97-AF65-F5344CB8AC3E}">
        <p14:creationId xmlns:p14="http://schemas.microsoft.com/office/powerpoint/2010/main" val="449045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i="1" dirty="0" smtClean="0"/>
              <a:t>Anima </a:t>
            </a:r>
            <a:r>
              <a:rPr lang="it-IT" sz="2800" dirty="0" err="1" smtClean="0"/>
              <a:t>acquiert</a:t>
            </a:r>
            <a:r>
              <a:rPr lang="it-IT" sz="2800" dirty="0" smtClean="0"/>
              <a:t> </a:t>
            </a:r>
            <a:r>
              <a:rPr lang="it-IT" sz="2800" dirty="0" err="1" smtClean="0"/>
              <a:t>bientôt</a:t>
            </a:r>
            <a:r>
              <a:rPr lang="it-IT" sz="2800" dirty="0" smtClean="0"/>
              <a:t> </a:t>
            </a:r>
            <a:r>
              <a:rPr lang="it-IT" sz="2800" dirty="0" err="1" smtClean="0"/>
              <a:t>les</a:t>
            </a:r>
            <a:r>
              <a:rPr lang="it-IT" sz="2800" dirty="0" smtClean="0"/>
              <a:t> </a:t>
            </a:r>
            <a:r>
              <a:rPr lang="it-IT" sz="2800" dirty="0" err="1" smtClean="0"/>
              <a:t>teintes</a:t>
            </a:r>
            <a:r>
              <a:rPr lang="it-IT" sz="2800" dirty="0" smtClean="0"/>
              <a:t> et </a:t>
            </a:r>
            <a:r>
              <a:rPr lang="it-IT" sz="2800" dirty="0" err="1" smtClean="0"/>
              <a:t>les</a:t>
            </a:r>
            <a:r>
              <a:rPr lang="it-IT" sz="2800" dirty="0" smtClean="0"/>
              <a:t> </a:t>
            </a:r>
            <a:r>
              <a:rPr lang="it-IT" sz="2800" dirty="0" err="1" smtClean="0"/>
              <a:t>caractères</a:t>
            </a:r>
            <a:r>
              <a:rPr lang="it-IT" sz="2800" dirty="0" smtClean="0"/>
              <a:t> </a:t>
            </a:r>
            <a:r>
              <a:rPr lang="it-IT" sz="2800" dirty="0" err="1" smtClean="0"/>
              <a:t>du</a:t>
            </a:r>
            <a:r>
              <a:rPr lang="it-IT" sz="2800" dirty="0" smtClean="0"/>
              <a:t> </a:t>
            </a:r>
            <a:r>
              <a:rPr lang="it-IT" sz="2800" b="1" dirty="0" err="1" smtClean="0"/>
              <a:t>roman</a:t>
            </a:r>
            <a:r>
              <a:rPr lang="it-IT" sz="2800" b="1" dirty="0" smtClean="0"/>
              <a:t> d’une </a:t>
            </a:r>
            <a:r>
              <a:rPr lang="it-IT" sz="2800" b="1" dirty="0" err="1" smtClean="0"/>
              <a:t>conscience</a:t>
            </a:r>
            <a:r>
              <a:rPr lang="it-IT" sz="2800" dirty="0" smtClean="0"/>
              <a:t>, qui </a:t>
            </a:r>
            <a:r>
              <a:rPr lang="it-IT" sz="2800" dirty="0" err="1" smtClean="0"/>
              <a:t>coïncide</a:t>
            </a:r>
            <a:r>
              <a:rPr lang="it-IT" sz="2800" dirty="0" smtClean="0"/>
              <a:t> </a:t>
            </a:r>
            <a:r>
              <a:rPr lang="it-IT" sz="2800" dirty="0" err="1" smtClean="0"/>
              <a:t>avec</a:t>
            </a:r>
            <a:r>
              <a:rPr lang="it-IT" sz="2800" dirty="0" smtClean="0"/>
              <a:t> </a:t>
            </a:r>
            <a:r>
              <a:rPr lang="it-IT" sz="2800" b="1" dirty="0" smtClean="0"/>
              <a:t>un </a:t>
            </a:r>
            <a:r>
              <a:rPr lang="it-IT" sz="2800" b="1" dirty="0" err="1" smtClean="0"/>
              <a:t>itinéraire</a:t>
            </a:r>
            <a:r>
              <a:rPr lang="it-IT" sz="2800" b="1" dirty="0" smtClean="0"/>
              <a:t> d’</a:t>
            </a:r>
            <a:r>
              <a:rPr lang="it-IT" sz="2800" b="1" dirty="0" err="1" smtClean="0"/>
              <a:t>initiation</a:t>
            </a:r>
            <a:r>
              <a:rPr lang="it-IT" sz="2800" b="1" dirty="0" smtClean="0"/>
              <a:t> à la </a:t>
            </a:r>
            <a:r>
              <a:rPr lang="it-IT" sz="2800" b="1" dirty="0" err="1" smtClean="0"/>
              <a:t>vérité</a:t>
            </a:r>
            <a:r>
              <a:rPr lang="it-IT" sz="2800" b="1" dirty="0" smtClean="0"/>
              <a:t>.</a:t>
            </a:r>
            <a:endParaRPr lang="it-IT" sz="2800" dirty="0" smtClean="0"/>
          </a:p>
          <a:p>
            <a:r>
              <a:rPr lang="it-IT" sz="3200" b="1" dirty="0" err="1" smtClean="0">
                <a:solidFill>
                  <a:srgbClr val="92D050"/>
                </a:solidFill>
              </a:rPr>
              <a:t>Du</a:t>
            </a:r>
            <a:r>
              <a:rPr lang="it-IT" sz="3200" b="1" dirty="0" smtClean="0">
                <a:solidFill>
                  <a:srgbClr val="92D050"/>
                </a:solidFill>
              </a:rPr>
              <a:t> </a:t>
            </a:r>
            <a:r>
              <a:rPr lang="it-IT" sz="3200" b="1" dirty="0" err="1" smtClean="0">
                <a:solidFill>
                  <a:srgbClr val="92D050"/>
                </a:solidFill>
              </a:rPr>
              <a:t>roman</a:t>
            </a:r>
            <a:r>
              <a:rPr lang="it-IT" sz="3200" b="1" dirty="0" smtClean="0">
                <a:solidFill>
                  <a:srgbClr val="92D050"/>
                </a:solidFill>
              </a:rPr>
              <a:t> d’une </a:t>
            </a:r>
            <a:r>
              <a:rPr lang="it-IT" sz="3200" b="1" dirty="0" err="1" smtClean="0">
                <a:solidFill>
                  <a:srgbClr val="92D050"/>
                </a:solidFill>
              </a:rPr>
              <a:t>conscience</a:t>
            </a:r>
            <a:r>
              <a:rPr lang="it-IT" sz="3200" b="1" dirty="0" smtClean="0">
                <a:solidFill>
                  <a:srgbClr val="92D050"/>
                </a:solidFill>
              </a:rPr>
              <a:t> au </a:t>
            </a:r>
            <a:r>
              <a:rPr lang="it-IT" sz="3200" b="1" dirty="0" err="1" smtClean="0">
                <a:solidFill>
                  <a:srgbClr val="92D050"/>
                </a:solidFill>
              </a:rPr>
              <a:t>roman</a:t>
            </a:r>
            <a:r>
              <a:rPr lang="it-IT" sz="3200" b="1" dirty="0" smtClean="0">
                <a:solidFill>
                  <a:srgbClr val="92D050"/>
                </a:solidFill>
              </a:rPr>
              <a:t> </a:t>
            </a:r>
            <a:r>
              <a:rPr lang="it-IT" sz="3200" b="1" dirty="0" err="1" smtClean="0">
                <a:solidFill>
                  <a:srgbClr val="92D050"/>
                </a:solidFill>
              </a:rPr>
              <a:t>initiatique</a:t>
            </a:r>
            <a:r>
              <a:rPr lang="it-IT" sz="3200" dirty="0" smtClean="0">
                <a:solidFill>
                  <a:srgbClr val="92D050"/>
                </a:solidFill>
              </a:rPr>
              <a:t>.</a:t>
            </a:r>
            <a:endParaRPr lang="it-IT" sz="3200" dirty="0">
              <a:solidFill>
                <a:srgbClr val="92D050"/>
              </a:solidFill>
            </a:endParaRPr>
          </a:p>
        </p:txBody>
      </p:sp>
    </p:spTree>
    <p:extLst>
      <p:ext uri="{BB962C8B-B14F-4D97-AF65-F5344CB8AC3E}">
        <p14:creationId xmlns:p14="http://schemas.microsoft.com/office/powerpoint/2010/main" val="1458340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800" i="1" dirty="0"/>
          </a:p>
        </p:txBody>
      </p:sp>
      <p:sp>
        <p:nvSpPr>
          <p:cNvPr id="3" name="Segnaposto contenuto 2"/>
          <p:cNvSpPr>
            <a:spLocks noGrp="1"/>
          </p:cNvSpPr>
          <p:nvPr>
            <p:ph idx="1"/>
          </p:nvPr>
        </p:nvSpPr>
        <p:spPr/>
        <p:txBody>
          <a:bodyPr/>
          <a:lstStyle/>
          <a:p>
            <a:endParaRPr lang="it-IT" sz="2800" dirty="0" smtClean="0"/>
          </a:p>
          <a:p>
            <a:r>
              <a:rPr lang="it-IT" sz="3200" dirty="0" smtClean="0"/>
              <a:t>La </a:t>
            </a:r>
            <a:r>
              <a:rPr lang="it-IT" sz="3200" dirty="0" err="1" smtClean="0"/>
              <a:t>quête</a:t>
            </a:r>
            <a:r>
              <a:rPr lang="it-IT" sz="3200" dirty="0" smtClean="0"/>
              <a:t> de l’</a:t>
            </a:r>
            <a:r>
              <a:rPr lang="it-IT" sz="3200" dirty="0" err="1" smtClean="0"/>
              <a:t>assassin</a:t>
            </a:r>
            <a:r>
              <a:rPr lang="it-IT" sz="3200" dirty="0" smtClean="0"/>
              <a:t> de </a:t>
            </a:r>
            <a:r>
              <a:rPr lang="it-IT" sz="3200" dirty="0" err="1" smtClean="0"/>
              <a:t>Léonie</a:t>
            </a:r>
            <a:r>
              <a:rPr lang="it-IT" sz="3200" dirty="0" smtClean="0"/>
              <a:t> </a:t>
            </a:r>
            <a:r>
              <a:rPr lang="it-IT" sz="3200" dirty="0" err="1" smtClean="0"/>
              <a:t>révèle</a:t>
            </a:r>
            <a:r>
              <a:rPr lang="it-IT" sz="3200" dirty="0" smtClean="0"/>
              <a:t> en </a:t>
            </a:r>
            <a:r>
              <a:rPr lang="it-IT" sz="3200" dirty="0" err="1" smtClean="0"/>
              <a:t>effet</a:t>
            </a:r>
            <a:r>
              <a:rPr lang="it-IT" sz="3200" dirty="0" smtClean="0"/>
              <a:t> </a:t>
            </a:r>
            <a:r>
              <a:rPr lang="it-IT" sz="3200" dirty="0" err="1" smtClean="0"/>
              <a:t>progressivement</a:t>
            </a:r>
            <a:r>
              <a:rPr lang="it-IT" sz="3200" dirty="0" smtClean="0"/>
              <a:t> à </a:t>
            </a:r>
            <a:r>
              <a:rPr lang="it-IT" sz="3200" dirty="0" err="1" smtClean="0"/>
              <a:t>Wahhch</a:t>
            </a:r>
            <a:r>
              <a:rPr lang="it-IT" sz="3200" dirty="0" smtClean="0"/>
              <a:t> </a:t>
            </a:r>
            <a:r>
              <a:rPr lang="it-IT" sz="3200" dirty="0" err="1" smtClean="0"/>
              <a:t>Debch</a:t>
            </a:r>
            <a:r>
              <a:rPr lang="it-IT" sz="3200" dirty="0" smtClean="0"/>
              <a:t> </a:t>
            </a:r>
            <a:r>
              <a:rPr lang="it-IT" sz="3200" dirty="0" err="1" smtClean="0"/>
              <a:t>des</a:t>
            </a:r>
            <a:r>
              <a:rPr lang="it-IT" sz="3200" dirty="0" smtClean="0"/>
              <a:t> </a:t>
            </a:r>
            <a:r>
              <a:rPr lang="it-IT" sz="3200" b="1" dirty="0" err="1" smtClean="0"/>
              <a:t>fragments</a:t>
            </a:r>
            <a:r>
              <a:rPr lang="it-IT" sz="3200" b="1" dirty="0" smtClean="0"/>
              <a:t> </a:t>
            </a:r>
            <a:r>
              <a:rPr lang="it-IT" sz="3200" b="1" dirty="0" err="1" smtClean="0"/>
              <a:t>inconnus</a:t>
            </a:r>
            <a:r>
              <a:rPr lang="it-IT" sz="3200" b="1" dirty="0" smtClean="0"/>
              <a:t> de son histoire, la </a:t>
            </a:r>
            <a:r>
              <a:rPr lang="it-IT" sz="3200" b="1" dirty="0" err="1" smtClean="0"/>
              <a:t>mettant</a:t>
            </a:r>
            <a:r>
              <a:rPr lang="it-IT" sz="3200" b="1" dirty="0" smtClean="0"/>
              <a:t> en relation </a:t>
            </a:r>
            <a:r>
              <a:rPr lang="it-IT" sz="3200" b="1" dirty="0" err="1" smtClean="0"/>
              <a:t>avec</a:t>
            </a:r>
            <a:r>
              <a:rPr lang="it-IT" sz="3200" b="1" dirty="0" smtClean="0"/>
              <a:t> l’Histoire et, tout </a:t>
            </a:r>
            <a:r>
              <a:rPr lang="it-IT" sz="3200" b="1" dirty="0" err="1" smtClean="0"/>
              <a:t>particulièrement</a:t>
            </a:r>
            <a:r>
              <a:rPr lang="it-IT" sz="3200" b="1" dirty="0" smtClean="0"/>
              <a:t>, </a:t>
            </a:r>
            <a:r>
              <a:rPr lang="it-IT" sz="3200" b="1" dirty="0" err="1" smtClean="0"/>
              <a:t>avec</a:t>
            </a:r>
            <a:r>
              <a:rPr lang="it-IT" sz="3200" b="1" dirty="0" smtClean="0"/>
              <a:t> l’Histoire </a:t>
            </a:r>
            <a:r>
              <a:rPr lang="it-IT" sz="3200" b="1" dirty="0" err="1" smtClean="0"/>
              <a:t>du</a:t>
            </a:r>
            <a:r>
              <a:rPr lang="it-IT" sz="3200" b="1" dirty="0" smtClean="0"/>
              <a:t> </a:t>
            </a:r>
            <a:r>
              <a:rPr lang="it-IT" sz="3200" b="1" dirty="0" err="1" smtClean="0"/>
              <a:t>Liban</a:t>
            </a:r>
            <a:r>
              <a:rPr lang="it-IT" sz="3200" b="1" dirty="0" smtClean="0"/>
              <a:t>.</a:t>
            </a:r>
          </a:p>
          <a:p>
            <a:r>
              <a:rPr lang="it-IT" sz="3200" b="1" dirty="0" err="1" smtClean="0">
                <a:solidFill>
                  <a:srgbClr val="92D050"/>
                </a:solidFill>
              </a:rPr>
              <a:t>Du</a:t>
            </a:r>
            <a:r>
              <a:rPr lang="it-IT" sz="3200" b="1" dirty="0" smtClean="0">
                <a:solidFill>
                  <a:srgbClr val="92D050"/>
                </a:solidFill>
              </a:rPr>
              <a:t> </a:t>
            </a:r>
            <a:r>
              <a:rPr lang="it-IT" sz="3200" b="1" dirty="0" err="1" smtClean="0">
                <a:solidFill>
                  <a:srgbClr val="92D050"/>
                </a:solidFill>
              </a:rPr>
              <a:t>roman</a:t>
            </a:r>
            <a:r>
              <a:rPr lang="it-IT" sz="3200" b="1" dirty="0" smtClean="0">
                <a:solidFill>
                  <a:srgbClr val="92D050"/>
                </a:solidFill>
              </a:rPr>
              <a:t> </a:t>
            </a:r>
            <a:r>
              <a:rPr lang="it-IT" sz="3200" b="1" dirty="0" err="1" smtClean="0">
                <a:solidFill>
                  <a:srgbClr val="92D050"/>
                </a:solidFill>
              </a:rPr>
              <a:t>initiatique</a:t>
            </a:r>
            <a:r>
              <a:rPr lang="it-IT" sz="3200" b="1" dirty="0" smtClean="0">
                <a:solidFill>
                  <a:srgbClr val="92D050"/>
                </a:solidFill>
              </a:rPr>
              <a:t> au </a:t>
            </a:r>
            <a:r>
              <a:rPr lang="it-IT" sz="3200" b="1" dirty="0" err="1" smtClean="0">
                <a:solidFill>
                  <a:srgbClr val="92D050"/>
                </a:solidFill>
              </a:rPr>
              <a:t>roman</a:t>
            </a:r>
            <a:r>
              <a:rPr lang="it-IT" sz="3200" b="1" dirty="0" smtClean="0">
                <a:solidFill>
                  <a:srgbClr val="92D050"/>
                </a:solidFill>
              </a:rPr>
              <a:t> </a:t>
            </a:r>
            <a:r>
              <a:rPr lang="it-IT" sz="3200" b="1" dirty="0" err="1" smtClean="0">
                <a:solidFill>
                  <a:srgbClr val="92D050"/>
                </a:solidFill>
              </a:rPr>
              <a:t>historique</a:t>
            </a:r>
            <a:r>
              <a:rPr lang="it-IT" sz="3200" b="1" dirty="0" smtClean="0">
                <a:solidFill>
                  <a:srgbClr val="92D050"/>
                </a:solidFill>
              </a:rPr>
              <a:t>.</a:t>
            </a:r>
          </a:p>
          <a:p>
            <a:endParaRPr lang="it-IT" dirty="0"/>
          </a:p>
        </p:txBody>
      </p:sp>
    </p:spTree>
    <p:extLst>
      <p:ext uri="{BB962C8B-B14F-4D97-AF65-F5344CB8AC3E}">
        <p14:creationId xmlns:p14="http://schemas.microsoft.com/office/powerpoint/2010/main" val="612905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800" dirty="0"/>
          </a:p>
        </p:txBody>
      </p:sp>
      <p:sp>
        <p:nvSpPr>
          <p:cNvPr id="3" name="Segnaposto contenuto 2"/>
          <p:cNvSpPr>
            <a:spLocks noGrp="1"/>
          </p:cNvSpPr>
          <p:nvPr>
            <p:ph idx="1"/>
          </p:nvPr>
        </p:nvSpPr>
        <p:spPr/>
        <p:txBody>
          <a:bodyPr>
            <a:normAutofit/>
          </a:bodyPr>
          <a:lstStyle/>
          <a:p>
            <a:endParaRPr lang="it-IT" sz="3200" dirty="0" smtClean="0"/>
          </a:p>
          <a:p>
            <a:r>
              <a:rPr lang="it-IT" sz="3200" dirty="0" smtClean="0"/>
              <a:t>On </a:t>
            </a:r>
            <a:r>
              <a:rPr lang="it-IT" sz="3200" dirty="0" err="1"/>
              <a:t>perçoit</a:t>
            </a:r>
            <a:r>
              <a:rPr lang="it-IT" sz="3200" dirty="0"/>
              <a:t> là </a:t>
            </a:r>
            <a:r>
              <a:rPr lang="it-IT" sz="3200" dirty="0" smtClean="0"/>
              <a:t>une l’une </a:t>
            </a:r>
            <a:r>
              <a:rPr lang="it-IT" sz="3200" dirty="0" err="1" smtClean="0"/>
              <a:t>des</a:t>
            </a:r>
            <a:r>
              <a:rPr lang="it-IT" sz="3200" dirty="0" smtClean="0"/>
              <a:t> </a:t>
            </a:r>
            <a:r>
              <a:rPr lang="it-IT" sz="3200" dirty="0" err="1" smtClean="0"/>
              <a:t>caractéristiques</a:t>
            </a:r>
            <a:r>
              <a:rPr lang="it-IT" sz="3200" dirty="0" smtClean="0"/>
              <a:t> </a:t>
            </a:r>
            <a:r>
              <a:rPr lang="it-IT" sz="3200" dirty="0" err="1" smtClean="0"/>
              <a:t>majeures</a:t>
            </a:r>
            <a:r>
              <a:rPr lang="it-IT" sz="3200" dirty="0" smtClean="0"/>
              <a:t> </a:t>
            </a:r>
            <a:r>
              <a:rPr lang="it-IT" sz="3200" dirty="0" err="1" smtClean="0"/>
              <a:t>du</a:t>
            </a:r>
            <a:r>
              <a:rPr lang="it-IT" sz="3200" dirty="0" smtClean="0"/>
              <a:t> chef-</a:t>
            </a:r>
            <a:r>
              <a:rPr lang="it-IT" sz="3200" dirty="0" err="1" smtClean="0"/>
              <a:t>d’œuvre</a:t>
            </a:r>
            <a:r>
              <a:rPr lang="it-IT" sz="3200" dirty="0" smtClean="0"/>
              <a:t> </a:t>
            </a:r>
            <a:r>
              <a:rPr lang="it-IT" sz="3200" dirty="0" err="1" smtClean="0"/>
              <a:t>mouawadien</a:t>
            </a:r>
            <a:r>
              <a:rPr lang="it-IT" sz="3200" dirty="0"/>
              <a:t>, qui s’</a:t>
            </a:r>
            <a:r>
              <a:rPr lang="it-IT" sz="3200" dirty="0" err="1"/>
              <a:t>avère</a:t>
            </a:r>
            <a:r>
              <a:rPr lang="it-IT" sz="3200" dirty="0"/>
              <a:t> </a:t>
            </a:r>
            <a:r>
              <a:rPr lang="it-IT" sz="3200" dirty="0" err="1"/>
              <a:t>placé</a:t>
            </a:r>
            <a:r>
              <a:rPr lang="it-IT" sz="3200" dirty="0"/>
              <a:t> </a:t>
            </a:r>
            <a:r>
              <a:rPr lang="it-IT" sz="3200" dirty="0" err="1"/>
              <a:t>sous</a:t>
            </a:r>
            <a:r>
              <a:rPr lang="it-IT" sz="3200" dirty="0"/>
              <a:t> l’</a:t>
            </a:r>
            <a:r>
              <a:rPr lang="it-IT" sz="3200" dirty="0" err="1"/>
              <a:t>égide</a:t>
            </a:r>
            <a:r>
              <a:rPr lang="it-IT" sz="3200" dirty="0"/>
              <a:t> </a:t>
            </a:r>
            <a:r>
              <a:rPr lang="it-IT" sz="3200" dirty="0" err="1"/>
              <a:t>du</a:t>
            </a:r>
            <a:r>
              <a:rPr lang="it-IT" sz="3200" dirty="0"/>
              <a:t> </a:t>
            </a:r>
            <a:r>
              <a:rPr lang="it-IT" sz="3200" b="1" dirty="0" err="1"/>
              <a:t>brouillage</a:t>
            </a:r>
            <a:r>
              <a:rPr lang="it-IT" sz="3200" b="1" dirty="0"/>
              <a:t> </a:t>
            </a:r>
            <a:r>
              <a:rPr lang="it-IT" sz="3200" b="1" dirty="0" err="1"/>
              <a:t>générique</a:t>
            </a:r>
            <a:r>
              <a:rPr lang="it-IT" sz="3200" dirty="0"/>
              <a:t>, </a:t>
            </a:r>
            <a:r>
              <a:rPr lang="it-IT" sz="3200" dirty="0" err="1"/>
              <a:t>disons</a:t>
            </a:r>
            <a:r>
              <a:rPr lang="it-IT" sz="3200" dirty="0"/>
              <a:t> plus </a:t>
            </a:r>
            <a:r>
              <a:rPr lang="it-IT" sz="3200" dirty="0" err="1" smtClean="0"/>
              <a:t>correctement</a:t>
            </a:r>
            <a:r>
              <a:rPr lang="it-IT" sz="3200" dirty="0"/>
              <a:t>,</a:t>
            </a:r>
            <a:r>
              <a:rPr lang="it-IT" sz="3200" dirty="0" smtClean="0"/>
              <a:t> </a:t>
            </a:r>
            <a:r>
              <a:rPr lang="it-IT" sz="3200" dirty="0"/>
              <a:t>de </a:t>
            </a:r>
            <a:r>
              <a:rPr lang="it-IT" sz="3200" b="1" dirty="0"/>
              <a:t>la </a:t>
            </a:r>
            <a:r>
              <a:rPr lang="it-IT" sz="3200" b="1" dirty="0" err="1"/>
              <a:t>contamination</a:t>
            </a:r>
            <a:r>
              <a:rPr lang="it-IT" sz="3200" b="1" dirty="0"/>
              <a:t> et </a:t>
            </a:r>
            <a:r>
              <a:rPr lang="it-IT" sz="3200" b="1" dirty="0" err="1"/>
              <a:t>du</a:t>
            </a:r>
            <a:r>
              <a:rPr lang="it-IT" sz="3200" b="1" dirty="0"/>
              <a:t> ‘</a:t>
            </a:r>
            <a:r>
              <a:rPr lang="it-IT" sz="3200" b="1" dirty="0" err="1"/>
              <a:t>métissage</a:t>
            </a:r>
            <a:r>
              <a:rPr lang="it-IT" sz="3200" b="1" dirty="0"/>
              <a:t>’ </a:t>
            </a:r>
            <a:r>
              <a:rPr lang="it-IT" sz="3200" b="1" dirty="0" err="1"/>
              <a:t>des</a:t>
            </a:r>
            <a:r>
              <a:rPr lang="it-IT" sz="3200" b="1" dirty="0"/>
              <a:t> </a:t>
            </a:r>
            <a:r>
              <a:rPr lang="it-IT" sz="3200" b="1" dirty="0" err="1"/>
              <a:t>genres</a:t>
            </a:r>
            <a:r>
              <a:rPr lang="it-IT" sz="3200" b="1" dirty="0"/>
              <a:t> </a:t>
            </a:r>
            <a:r>
              <a:rPr lang="it-IT" sz="3200" b="1" dirty="0" err="1"/>
              <a:t>narratifs</a:t>
            </a:r>
            <a:r>
              <a:rPr lang="it-IT" sz="3200" b="1" dirty="0"/>
              <a:t>.</a:t>
            </a:r>
            <a:endParaRPr lang="it-IT" sz="3200" dirty="0"/>
          </a:p>
          <a:p>
            <a:endParaRPr lang="it-IT" sz="2800" dirty="0" smtClean="0"/>
          </a:p>
        </p:txBody>
      </p:sp>
    </p:spTree>
    <p:extLst>
      <p:ext uri="{BB962C8B-B14F-4D97-AF65-F5344CB8AC3E}">
        <p14:creationId xmlns:p14="http://schemas.microsoft.com/office/powerpoint/2010/main" val="25261562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fontScale="92500" lnSpcReduction="10000"/>
          </a:bodyPr>
          <a:lstStyle/>
          <a:p>
            <a:endParaRPr lang="it-IT" sz="2800" dirty="0" smtClean="0"/>
          </a:p>
          <a:p>
            <a:r>
              <a:rPr lang="it-IT" sz="3200" dirty="0" smtClean="0"/>
              <a:t>Suite </a:t>
            </a:r>
            <a:r>
              <a:rPr lang="it-IT" sz="3200" dirty="0"/>
              <a:t>au </a:t>
            </a:r>
            <a:r>
              <a:rPr lang="it-IT" sz="3200" dirty="0" err="1"/>
              <a:t>massacre</a:t>
            </a:r>
            <a:r>
              <a:rPr lang="it-IT" sz="3200" dirty="0"/>
              <a:t> de Sabra et Chatila,  </a:t>
            </a:r>
            <a:r>
              <a:rPr lang="it-IT" sz="3200" dirty="0" smtClean="0"/>
              <a:t>au </a:t>
            </a:r>
            <a:r>
              <a:rPr lang="it-IT" sz="3200" dirty="0" err="1" smtClean="0"/>
              <a:t>cours</a:t>
            </a:r>
            <a:r>
              <a:rPr lang="it-IT" sz="3200" dirty="0" smtClean="0"/>
              <a:t> </a:t>
            </a:r>
            <a:r>
              <a:rPr lang="it-IT" sz="3200" dirty="0" err="1" smtClean="0"/>
              <a:t>duquel</a:t>
            </a:r>
            <a:r>
              <a:rPr lang="it-IT" sz="3200" dirty="0" smtClean="0"/>
              <a:t> il a </a:t>
            </a:r>
            <a:r>
              <a:rPr lang="it-IT" sz="3200" dirty="0" err="1" smtClean="0"/>
              <a:t>perdu</a:t>
            </a:r>
            <a:r>
              <a:rPr lang="it-IT" sz="3200" dirty="0" smtClean="0"/>
              <a:t> </a:t>
            </a:r>
            <a:r>
              <a:rPr lang="it-IT" sz="3200" dirty="0" err="1" smtClean="0"/>
              <a:t>tous</a:t>
            </a:r>
            <a:r>
              <a:rPr lang="it-IT" sz="3200" dirty="0" smtClean="0"/>
              <a:t> </a:t>
            </a:r>
            <a:r>
              <a:rPr lang="it-IT" sz="3200" dirty="0" err="1" smtClean="0"/>
              <a:t>les</a:t>
            </a:r>
            <a:r>
              <a:rPr lang="it-IT" sz="3200" dirty="0" smtClean="0"/>
              <a:t> </a:t>
            </a:r>
            <a:r>
              <a:rPr lang="it-IT" sz="3200" dirty="0" err="1" smtClean="0"/>
              <a:t>membres</a:t>
            </a:r>
            <a:r>
              <a:rPr lang="it-IT" sz="3200" dirty="0" smtClean="0"/>
              <a:t> de sa </a:t>
            </a:r>
            <a:r>
              <a:rPr lang="it-IT" sz="3200" dirty="0" err="1" smtClean="0"/>
              <a:t>famille</a:t>
            </a:r>
            <a:r>
              <a:rPr lang="it-IT" sz="3200" dirty="0" smtClean="0"/>
              <a:t>, </a:t>
            </a:r>
            <a:r>
              <a:rPr lang="it-IT" sz="3200" b="1" dirty="0" err="1" smtClean="0"/>
              <a:t>Wahhch</a:t>
            </a:r>
            <a:r>
              <a:rPr lang="it-IT" sz="3200" b="1" dirty="0" smtClean="0"/>
              <a:t> a </a:t>
            </a:r>
            <a:r>
              <a:rPr lang="it-IT" sz="3200" b="1" dirty="0" err="1" smtClean="0"/>
              <a:t>été</a:t>
            </a:r>
            <a:r>
              <a:rPr lang="it-IT" sz="3200" b="1" dirty="0" smtClean="0"/>
              <a:t> </a:t>
            </a:r>
            <a:r>
              <a:rPr lang="it-IT" sz="3200" b="1" dirty="0" err="1" smtClean="0"/>
              <a:t>adopté</a:t>
            </a:r>
            <a:r>
              <a:rPr lang="it-IT" sz="3200" b="1" dirty="0" smtClean="0"/>
              <a:t> par </a:t>
            </a:r>
            <a:r>
              <a:rPr lang="it-IT" sz="3200" b="1" dirty="0" err="1" smtClean="0"/>
              <a:t>Maroun</a:t>
            </a:r>
            <a:r>
              <a:rPr lang="it-IT" sz="3200" b="1" dirty="0" smtClean="0"/>
              <a:t> </a:t>
            </a:r>
            <a:r>
              <a:rPr lang="it-IT" sz="3200" b="1" dirty="0" err="1" smtClean="0"/>
              <a:t>Debch</a:t>
            </a:r>
            <a:r>
              <a:rPr lang="it-IT" sz="3200" b="1" dirty="0" smtClean="0"/>
              <a:t>.</a:t>
            </a:r>
          </a:p>
          <a:p>
            <a:r>
              <a:rPr lang="it-IT" sz="3200" dirty="0" smtClean="0"/>
              <a:t>Ce dernier l’a </a:t>
            </a:r>
            <a:r>
              <a:rPr lang="it-IT" sz="3200" dirty="0" err="1" smtClean="0"/>
              <a:t>élevé</a:t>
            </a:r>
            <a:r>
              <a:rPr lang="it-IT" sz="3200" dirty="0" smtClean="0"/>
              <a:t> </a:t>
            </a:r>
            <a:r>
              <a:rPr lang="it-IT" sz="3200" dirty="0" err="1" smtClean="0"/>
              <a:t>avec</a:t>
            </a:r>
            <a:r>
              <a:rPr lang="it-IT" sz="3200" dirty="0"/>
              <a:t> </a:t>
            </a:r>
            <a:r>
              <a:rPr lang="it-IT" sz="3200" dirty="0" smtClean="0"/>
              <a:t>sa femme et </a:t>
            </a:r>
            <a:r>
              <a:rPr lang="it-IT" sz="3200" dirty="0" err="1" smtClean="0"/>
              <a:t>ses</a:t>
            </a:r>
            <a:r>
              <a:rPr lang="it-IT" sz="3200" dirty="0" smtClean="0"/>
              <a:t> </a:t>
            </a:r>
            <a:r>
              <a:rPr lang="it-IT" sz="3200" dirty="0" err="1" smtClean="0"/>
              <a:t>filles</a:t>
            </a:r>
            <a:r>
              <a:rPr lang="it-IT" sz="3200" dirty="0" smtClean="0"/>
              <a:t>, </a:t>
            </a:r>
            <a:r>
              <a:rPr lang="it-IT" sz="3200" b="1" dirty="0" err="1" smtClean="0"/>
              <a:t>Najma</a:t>
            </a:r>
            <a:r>
              <a:rPr lang="it-IT" sz="3200" b="1" dirty="0" smtClean="0"/>
              <a:t> et Nabila</a:t>
            </a:r>
            <a:r>
              <a:rPr lang="it-IT" sz="3200" dirty="0" smtClean="0"/>
              <a:t>, </a:t>
            </a:r>
            <a:r>
              <a:rPr lang="it-IT" sz="3200" dirty="0" err="1" smtClean="0"/>
              <a:t>qu’il</a:t>
            </a:r>
            <a:r>
              <a:rPr lang="it-IT" sz="3200" dirty="0" smtClean="0"/>
              <a:t> </a:t>
            </a:r>
            <a:r>
              <a:rPr lang="it-IT" sz="3200" dirty="0" err="1" smtClean="0"/>
              <a:t>avait</a:t>
            </a:r>
            <a:r>
              <a:rPr lang="it-IT" sz="3200" dirty="0" smtClean="0"/>
              <a:t> </a:t>
            </a:r>
            <a:r>
              <a:rPr lang="it-IT" sz="3200" dirty="0" err="1" smtClean="0"/>
              <a:t>mises</a:t>
            </a:r>
            <a:r>
              <a:rPr lang="it-IT" sz="3200" dirty="0" smtClean="0"/>
              <a:t> à l’abri de la guerre, </a:t>
            </a:r>
            <a:r>
              <a:rPr lang="it-IT" sz="3200" b="1" dirty="0" smtClean="0"/>
              <a:t>se </a:t>
            </a:r>
            <a:r>
              <a:rPr lang="it-IT" sz="3200" b="1" dirty="0" err="1" smtClean="0"/>
              <a:t>transplantant</a:t>
            </a:r>
            <a:r>
              <a:rPr lang="it-IT" sz="3200" b="1" dirty="0" smtClean="0"/>
              <a:t> à Montréal</a:t>
            </a:r>
            <a:r>
              <a:rPr lang="it-IT" sz="3200" dirty="0" smtClean="0"/>
              <a:t>.</a:t>
            </a:r>
            <a:endParaRPr lang="it-IT" sz="3200" dirty="0"/>
          </a:p>
          <a:p>
            <a:endParaRPr lang="it-IT" sz="2400" dirty="0"/>
          </a:p>
        </p:txBody>
      </p:sp>
    </p:spTree>
    <p:extLst>
      <p:ext uri="{BB962C8B-B14F-4D97-AF65-F5344CB8AC3E}">
        <p14:creationId xmlns:p14="http://schemas.microsoft.com/office/powerpoint/2010/main" val="15590752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endParaRPr lang="it-IT" sz="2800" dirty="0" smtClean="0"/>
          </a:p>
          <a:p>
            <a:r>
              <a:rPr lang="it-IT" sz="2800" dirty="0" err="1" smtClean="0"/>
              <a:t>Lors</a:t>
            </a:r>
            <a:r>
              <a:rPr lang="it-IT" sz="2800" dirty="0" smtClean="0"/>
              <a:t> d’une </a:t>
            </a:r>
            <a:r>
              <a:rPr lang="it-IT" sz="2800" b="1" dirty="0" err="1" smtClean="0"/>
              <a:t>conversation</a:t>
            </a:r>
            <a:r>
              <a:rPr lang="it-IT" sz="2800" b="1" dirty="0" smtClean="0"/>
              <a:t> </a:t>
            </a:r>
            <a:r>
              <a:rPr lang="it-IT" sz="2800" b="1" dirty="0" err="1" smtClean="0"/>
              <a:t>téléphonique</a:t>
            </a:r>
            <a:r>
              <a:rPr lang="it-IT" sz="2800" b="1" dirty="0" smtClean="0"/>
              <a:t> </a:t>
            </a:r>
            <a:r>
              <a:rPr lang="it-IT" sz="2800" dirty="0" err="1" smtClean="0"/>
              <a:t>avec</a:t>
            </a:r>
            <a:r>
              <a:rPr lang="it-IT" sz="2800" dirty="0" smtClean="0"/>
              <a:t> son </a:t>
            </a:r>
            <a:r>
              <a:rPr lang="it-IT" sz="2800" dirty="0" err="1" smtClean="0"/>
              <a:t>père</a:t>
            </a:r>
            <a:r>
              <a:rPr lang="it-IT" sz="2800" dirty="0" smtClean="0"/>
              <a:t> </a:t>
            </a:r>
            <a:r>
              <a:rPr lang="it-IT" sz="2800" dirty="0" err="1" smtClean="0"/>
              <a:t>adoptif</a:t>
            </a:r>
            <a:r>
              <a:rPr lang="it-IT" sz="2800" dirty="0" smtClean="0"/>
              <a:t>, </a:t>
            </a:r>
            <a:r>
              <a:rPr lang="it-IT" sz="2800" dirty="0" err="1" smtClean="0"/>
              <a:t>Wahhch</a:t>
            </a:r>
            <a:r>
              <a:rPr lang="it-IT" sz="2800" dirty="0" smtClean="0"/>
              <a:t>, au </a:t>
            </a:r>
            <a:r>
              <a:rPr lang="it-IT" sz="2800" dirty="0" err="1" smtClean="0"/>
              <a:t>comble</a:t>
            </a:r>
            <a:r>
              <a:rPr lang="it-IT" sz="2800" dirty="0" smtClean="0"/>
              <a:t> de la </a:t>
            </a:r>
            <a:r>
              <a:rPr lang="it-IT" sz="2800" dirty="0" err="1" smtClean="0"/>
              <a:t>tristesse</a:t>
            </a:r>
            <a:r>
              <a:rPr lang="it-IT" sz="2800" dirty="0" smtClean="0"/>
              <a:t>, lui pose </a:t>
            </a:r>
            <a:r>
              <a:rPr lang="it-IT" sz="2800" dirty="0" err="1" smtClean="0"/>
              <a:t>des</a:t>
            </a:r>
            <a:r>
              <a:rPr lang="it-IT" sz="2800" dirty="0" smtClean="0"/>
              <a:t> </a:t>
            </a:r>
            <a:r>
              <a:rPr lang="it-IT" sz="2800" dirty="0" err="1" smtClean="0"/>
              <a:t>questions</a:t>
            </a:r>
            <a:r>
              <a:rPr lang="it-IT" sz="2800" dirty="0" smtClean="0"/>
              <a:t> </a:t>
            </a:r>
            <a:r>
              <a:rPr lang="it-IT" sz="2800" dirty="0" err="1" smtClean="0"/>
              <a:t>sur</a:t>
            </a:r>
            <a:r>
              <a:rPr lang="it-IT" sz="2800" dirty="0" smtClean="0"/>
              <a:t> le </a:t>
            </a:r>
            <a:r>
              <a:rPr lang="it-IT" sz="2800" dirty="0" err="1" smtClean="0"/>
              <a:t>carnage</a:t>
            </a:r>
            <a:r>
              <a:rPr lang="it-IT" sz="2800" dirty="0" smtClean="0"/>
              <a:t> de Sabra et Chatila, au </a:t>
            </a:r>
            <a:r>
              <a:rPr lang="it-IT" sz="2800" dirty="0" err="1" smtClean="0"/>
              <a:t>cours</a:t>
            </a:r>
            <a:r>
              <a:rPr lang="it-IT" sz="2800" dirty="0" smtClean="0"/>
              <a:t> </a:t>
            </a:r>
            <a:r>
              <a:rPr lang="it-IT" sz="2800" dirty="0" err="1" smtClean="0"/>
              <a:t>duquel</a:t>
            </a:r>
            <a:r>
              <a:rPr lang="it-IT" sz="2800" dirty="0" smtClean="0"/>
              <a:t> il </a:t>
            </a:r>
            <a:r>
              <a:rPr lang="it-IT" sz="2800" dirty="0" err="1" smtClean="0"/>
              <a:t>avait</a:t>
            </a:r>
            <a:r>
              <a:rPr lang="it-IT" sz="2800" dirty="0" smtClean="0"/>
              <a:t> </a:t>
            </a:r>
            <a:r>
              <a:rPr lang="it-IT" sz="2800" dirty="0" err="1" smtClean="0"/>
              <a:t>été</a:t>
            </a:r>
            <a:r>
              <a:rPr lang="it-IT" sz="2800" dirty="0" smtClean="0"/>
              <a:t> </a:t>
            </a:r>
            <a:r>
              <a:rPr lang="it-IT" sz="2800" dirty="0" err="1" smtClean="0"/>
              <a:t>enterré</a:t>
            </a:r>
            <a:r>
              <a:rPr lang="it-IT" sz="2800" dirty="0" smtClean="0"/>
              <a:t> vivant et </a:t>
            </a:r>
            <a:r>
              <a:rPr lang="it-IT" sz="2800" dirty="0" err="1" smtClean="0"/>
              <a:t>sauvé</a:t>
            </a:r>
            <a:r>
              <a:rPr lang="it-IT" sz="2800" dirty="0" smtClean="0"/>
              <a:t> par  </a:t>
            </a:r>
            <a:r>
              <a:rPr lang="it-IT" sz="2800" b="1" dirty="0" err="1" smtClean="0"/>
              <a:t>Maroun</a:t>
            </a:r>
            <a:r>
              <a:rPr lang="it-IT" sz="2800" b="1" dirty="0" smtClean="0"/>
              <a:t> </a:t>
            </a:r>
            <a:r>
              <a:rPr lang="it-IT" sz="2800" b="1" dirty="0" err="1" smtClean="0"/>
              <a:t>Debch</a:t>
            </a:r>
            <a:r>
              <a:rPr lang="it-IT" sz="2800" dirty="0" smtClean="0"/>
              <a:t>, </a:t>
            </a:r>
            <a:r>
              <a:rPr lang="it-IT" sz="2800" dirty="0" err="1" smtClean="0"/>
              <a:t>survenu</a:t>
            </a:r>
            <a:r>
              <a:rPr lang="it-IT" sz="2800" dirty="0" smtClean="0"/>
              <a:t> </a:t>
            </a:r>
            <a:r>
              <a:rPr lang="it-IT" sz="2800" dirty="0" err="1" smtClean="0"/>
              <a:t>sur</a:t>
            </a:r>
            <a:r>
              <a:rPr lang="it-IT" sz="2800" dirty="0" smtClean="0"/>
              <a:t> le </a:t>
            </a:r>
            <a:r>
              <a:rPr lang="it-IT" sz="2800" dirty="0" err="1" smtClean="0"/>
              <a:t>champ</a:t>
            </a:r>
            <a:r>
              <a:rPr lang="it-IT" sz="2800" dirty="0" smtClean="0"/>
              <a:t> </a:t>
            </a:r>
            <a:r>
              <a:rPr lang="it-IT" sz="2800" dirty="0" err="1" smtClean="0"/>
              <a:t>du</a:t>
            </a:r>
            <a:r>
              <a:rPr lang="it-IT" sz="2800" dirty="0" smtClean="0"/>
              <a:t> </a:t>
            </a:r>
            <a:r>
              <a:rPr lang="it-IT" sz="2800" dirty="0" err="1" smtClean="0"/>
              <a:t>massacre</a:t>
            </a:r>
            <a:r>
              <a:rPr lang="it-IT" sz="2800" dirty="0" smtClean="0"/>
              <a:t> pour </a:t>
            </a:r>
            <a:r>
              <a:rPr lang="it-IT" sz="2800" dirty="0" err="1" smtClean="0"/>
              <a:t>porter</a:t>
            </a:r>
            <a:r>
              <a:rPr lang="it-IT" sz="2800" dirty="0" smtClean="0"/>
              <a:t> </a:t>
            </a:r>
            <a:r>
              <a:rPr lang="it-IT" sz="2800" dirty="0" err="1" smtClean="0"/>
              <a:t>secours</a:t>
            </a:r>
            <a:r>
              <a:rPr lang="it-IT" sz="2800" dirty="0" smtClean="0"/>
              <a:t> </a:t>
            </a:r>
            <a:r>
              <a:rPr lang="it-IT" sz="2800" dirty="0" err="1" smtClean="0"/>
              <a:t>aux</a:t>
            </a:r>
            <a:r>
              <a:rPr lang="it-IT" sz="2800" dirty="0" smtClean="0"/>
              <a:t> </a:t>
            </a:r>
            <a:r>
              <a:rPr lang="it-IT" sz="2800" dirty="0" err="1" smtClean="0"/>
              <a:t>victimes</a:t>
            </a:r>
            <a:r>
              <a:rPr lang="it-IT" sz="2800" dirty="0" smtClean="0"/>
              <a:t>, </a:t>
            </a:r>
            <a:r>
              <a:rPr lang="it-IT" sz="2800" dirty="0" err="1" smtClean="0"/>
              <a:t>grâce</a:t>
            </a:r>
            <a:r>
              <a:rPr lang="it-IT" sz="2800" dirty="0" smtClean="0"/>
              <a:t> à sa </a:t>
            </a:r>
            <a:r>
              <a:rPr lang="it-IT" sz="2800" dirty="0" err="1" smtClean="0"/>
              <a:t>profession</a:t>
            </a:r>
            <a:r>
              <a:rPr lang="it-IT" sz="2800" dirty="0" smtClean="0"/>
              <a:t> d’</a:t>
            </a:r>
            <a:r>
              <a:rPr lang="it-IT" sz="2800" dirty="0" err="1" smtClean="0"/>
              <a:t>infirmier</a:t>
            </a:r>
            <a:r>
              <a:rPr lang="it-IT" sz="2800" dirty="0" smtClean="0"/>
              <a:t>. </a:t>
            </a:r>
            <a:r>
              <a:rPr lang="it-IT" sz="2800" dirty="0" err="1" smtClean="0"/>
              <a:t>Cf</a:t>
            </a:r>
            <a:r>
              <a:rPr lang="it-IT" sz="2800" dirty="0" smtClean="0"/>
              <a:t>. </a:t>
            </a:r>
            <a:r>
              <a:rPr lang="it-IT" sz="2800" b="1" dirty="0" err="1" smtClean="0"/>
              <a:t>Citation</a:t>
            </a:r>
            <a:r>
              <a:rPr lang="it-IT" sz="2800" b="1" dirty="0" smtClean="0"/>
              <a:t> n. </a:t>
            </a:r>
            <a:r>
              <a:rPr lang="it-IT" sz="2800" b="1" dirty="0"/>
              <a:t>3</a:t>
            </a:r>
          </a:p>
        </p:txBody>
      </p:sp>
    </p:spTree>
    <p:extLst>
      <p:ext uri="{BB962C8B-B14F-4D97-AF65-F5344CB8AC3E}">
        <p14:creationId xmlns:p14="http://schemas.microsoft.com/office/powerpoint/2010/main" val="42307789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fontScale="85000" lnSpcReduction="20000"/>
          </a:bodyPr>
          <a:lstStyle/>
          <a:p>
            <a:r>
              <a:rPr lang="it-IT" sz="2800" b="1" dirty="0" err="1" smtClean="0"/>
              <a:t>Citation</a:t>
            </a:r>
            <a:r>
              <a:rPr lang="it-IT" sz="2800" b="1" dirty="0" smtClean="0"/>
              <a:t> n. 3</a:t>
            </a:r>
          </a:p>
          <a:p>
            <a:pPr marL="0" indent="0" algn="ctr">
              <a:buNone/>
            </a:pPr>
            <a:r>
              <a:rPr lang="fr-FR" sz="2100" dirty="0"/>
              <a:t>PERIPLANETA AMERICANA</a:t>
            </a:r>
            <a:endParaRPr lang="it-IT" sz="2100" dirty="0"/>
          </a:p>
          <a:p>
            <a:pPr marL="0" indent="0">
              <a:buNone/>
            </a:pPr>
            <a:r>
              <a:rPr lang="fr-FR" sz="2100" dirty="0"/>
              <a:t>Lorsque la porte s’ouvre, la lumière brûle tout. Nous fuyons vers des flaques d’obscurité enfouies dans les anfractuosités des murs et les cavités du plancher. L’humain défait les couvertures du lit. […] Je cours rejoindre les refuges où sont tapies mes congénères. Mon oothèque accrochée au bout de mon abdomen me ralentit. Je suis prise au piège d’un contenant vitrifié. L’humain porte ma chambre de verre entre ses mains. Je grimpe pour tenter d’atteindre le rebord de cette paroi cylindrique d’où me proviennent les odeurs de l’extérieur, mais une surface cartonnée vient boucher toute possibilité de fuite, rendant opaque la vision que j’ai du plafond de ma prison. Le verre déforme tout. Les silhouettes sont arrondies. La chaleur augmente. Je me défais de mon oothèque. Je creuse. Cela ne se creuse pas. Je tourne le long du cylindre. Je mange mon oothèque. Je dévore mes propres œufs. L’humain regarde. Il agit et ses actes engendrent vibrations et autant de phonèmes. Ses lèvres bougent, sa bouche articule</a:t>
            </a:r>
            <a:r>
              <a:rPr lang="fr-FR" sz="2100" dirty="0" smtClean="0"/>
              <a:t>.</a:t>
            </a:r>
            <a:endParaRPr lang="it-IT" sz="2100" dirty="0"/>
          </a:p>
        </p:txBody>
      </p:sp>
    </p:spTree>
    <p:extLst>
      <p:ext uri="{BB962C8B-B14F-4D97-AF65-F5344CB8AC3E}">
        <p14:creationId xmlns:p14="http://schemas.microsoft.com/office/powerpoint/2010/main" val="2522131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fontScale="92500" lnSpcReduction="20000"/>
          </a:bodyPr>
          <a:lstStyle/>
          <a:p>
            <a:pPr algn="just"/>
            <a:r>
              <a:rPr lang="fr-FR" sz="2800" b="1" dirty="0" smtClean="0"/>
              <a:t>Citation n. 1</a:t>
            </a:r>
          </a:p>
          <a:p>
            <a:pPr marL="0" indent="0" algn="just">
              <a:buNone/>
            </a:pPr>
            <a:endParaRPr lang="fr-FR" sz="2800" dirty="0" smtClean="0"/>
          </a:p>
          <a:p>
            <a:pPr marL="0" indent="0" algn="just">
              <a:buNone/>
            </a:pPr>
            <a:r>
              <a:rPr lang="fr-FR" sz="2800" dirty="0" smtClean="0"/>
              <a:t>Enfant</a:t>
            </a:r>
            <a:r>
              <a:rPr lang="fr-FR" sz="2800" dirty="0"/>
              <a:t>, il avait acquis, par la force des circonstances, une connaissance aiguë des armes à feu. Il savait démonter, astiquer, nettoyer, remonter et calibrer une kalachnikov de manière quasi professionnelle. Enfant, il guettait le passage des miliciens pour s’occuper de leurs armes et se faire un peu d’argent de poche. Enfant, il rêvait du jour où il aurait sa propre kalachnikov</a:t>
            </a:r>
            <a:r>
              <a:rPr lang="fr-FR" sz="2800" dirty="0" smtClean="0"/>
              <a:t>. </a:t>
            </a:r>
            <a:r>
              <a:rPr lang="fr-FR" sz="3500" dirty="0" smtClean="0"/>
              <a:t>(</a:t>
            </a:r>
            <a:r>
              <a:rPr lang="fr-FR" sz="2600" dirty="0" smtClean="0"/>
              <a:t>W. </a:t>
            </a:r>
            <a:r>
              <a:rPr lang="fr-FR" sz="2600" dirty="0" err="1" smtClean="0"/>
              <a:t>Mouawad</a:t>
            </a:r>
            <a:r>
              <a:rPr lang="fr-FR" sz="2600" dirty="0" smtClean="0"/>
              <a:t>, </a:t>
            </a:r>
            <a:r>
              <a:rPr lang="fr-FR" sz="2600" i="1" dirty="0" smtClean="0"/>
              <a:t>Le Poisson soi</a:t>
            </a:r>
            <a:r>
              <a:rPr lang="fr-FR" sz="2600" dirty="0" smtClean="0"/>
              <a:t>, Montréal, Les Éditions du Boréal, 2011, p. 72.)</a:t>
            </a:r>
            <a:endParaRPr lang="it-IT" sz="2600" dirty="0"/>
          </a:p>
          <a:p>
            <a:pPr marL="0" indent="0" algn="just">
              <a:buNone/>
            </a:pPr>
            <a:endParaRPr lang="it-IT" sz="2800" dirty="0"/>
          </a:p>
        </p:txBody>
      </p:sp>
    </p:spTree>
    <p:extLst>
      <p:ext uri="{BB962C8B-B14F-4D97-AF65-F5344CB8AC3E}">
        <p14:creationId xmlns:p14="http://schemas.microsoft.com/office/powerpoint/2010/main" val="23630269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fontScale="85000" lnSpcReduction="10000"/>
          </a:bodyPr>
          <a:lstStyle/>
          <a:p>
            <a:pPr marL="0" lvl="0" indent="0">
              <a:buNone/>
            </a:pPr>
            <a:r>
              <a:rPr lang="fr-FR" dirty="0"/>
              <a:t>Papa? C’est </a:t>
            </a:r>
            <a:r>
              <a:rPr lang="fr-FR" dirty="0" err="1"/>
              <a:t>Wahhch</a:t>
            </a:r>
            <a:r>
              <a:rPr lang="fr-FR" dirty="0"/>
              <a:t> / Ça va ça va, t’en fais pas / Ça va je te dis / Pas encore / Il se protège dans les réserves indiennes / Je t’avoue que je ne cherche pas trop à comprendre / Je prends du temps pour moi / Ne t’en fais pas / Je voulais te poser une question / Sabra et </a:t>
            </a:r>
            <a:r>
              <a:rPr lang="fr-FR" dirty="0" err="1"/>
              <a:t>Chatila</a:t>
            </a:r>
            <a:r>
              <a:rPr lang="fr-FR" dirty="0"/>
              <a:t> / Tu connaissais mes parents ? / Les miliciens, tu les connaissais ? / Je veux dire, tu les as vus tuer mon père et ma mère ? / Oui… </a:t>
            </a:r>
            <a:r>
              <a:rPr lang="it-IT" dirty="0" err="1"/>
              <a:t>Oui</a:t>
            </a:r>
            <a:r>
              <a:rPr lang="it-IT" dirty="0"/>
              <a:t>…/ Mais </a:t>
            </a:r>
            <a:r>
              <a:rPr lang="it-IT" dirty="0" err="1"/>
              <a:t>toi</a:t>
            </a:r>
            <a:r>
              <a:rPr lang="it-IT" dirty="0"/>
              <a:t>, </a:t>
            </a:r>
            <a:r>
              <a:rPr lang="it-IT" dirty="0" err="1"/>
              <a:t>comment</a:t>
            </a:r>
            <a:r>
              <a:rPr lang="it-IT" dirty="0"/>
              <a:t> </a:t>
            </a:r>
            <a:r>
              <a:rPr lang="it-IT" dirty="0" err="1"/>
              <a:t>ça</a:t>
            </a:r>
            <a:r>
              <a:rPr lang="it-IT" dirty="0"/>
              <a:t> se </a:t>
            </a:r>
            <a:r>
              <a:rPr lang="it-IT" dirty="0" err="1"/>
              <a:t>fait</a:t>
            </a:r>
            <a:r>
              <a:rPr lang="it-IT" dirty="0"/>
              <a:t> </a:t>
            </a:r>
            <a:r>
              <a:rPr lang="it-IT" dirty="0" err="1"/>
              <a:t>que</a:t>
            </a:r>
            <a:r>
              <a:rPr lang="it-IT" dirty="0"/>
              <a:t> tu </a:t>
            </a:r>
            <a:r>
              <a:rPr lang="it-IT" dirty="0" err="1"/>
              <a:t>étais</a:t>
            </a:r>
            <a:r>
              <a:rPr lang="it-IT" dirty="0"/>
              <a:t> là ? / Tu m’</a:t>
            </a:r>
            <a:r>
              <a:rPr lang="it-IT" dirty="0" err="1"/>
              <a:t>avais</a:t>
            </a:r>
            <a:r>
              <a:rPr lang="it-IT" dirty="0"/>
              <a:t> </a:t>
            </a:r>
            <a:r>
              <a:rPr lang="it-IT" dirty="0" err="1"/>
              <a:t>dit</a:t>
            </a:r>
            <a:r>
              <a:rPr lang="it-IT" dirty="0"/>
              <a:t> </a:t>
            </a:r>
            <a:r>
              <a:rPr lang="it-IT" dirty="0" err="1"/>
              <a:t>que</a:t>
            </a:r>
            <a:r>
              <a:rPr lang="it-IT" dirty="0"/>
              <a:t> </a:t>
            </a:r>
            <a:r>
              <a:rPr lang="it-IT" dirty="0" err="1"/>
              <a:t>les</a:t>
            </a:r>
            <a:r>
              <a:rPr lang="it-IT" dirty="0"/>
              <a:t> </a:t>
            </a:r>
            <a:r>
              <a:rPr lang="it-IT" dirty="0" err="1"/>
              <a:t>chevaux</a:t>
            </a:r>
            <a:r>
              <a:rPr lang="it-IT" dirty="0"/>
              <a:t> </a:t>
            </a:r>
            <a:r>
              <a:rPr lang="it-IT" dirty="0" err="1"/>
              <a:t>étaient</a:t>
            </a:r>
            <a:r>
              <a:rPr lang="it-IT" dirty="0"/>
              <a:t> </a:t>
            </a:r>
            <a:r>
              <a:rPr lang="it-IT" dirty="0" err="1"/>
              <a:t>sur</a:t>
            </a:r>
            <a:r>
              <a:rPr lang="it-IT" dirty="0"/>
              <a:t> </a:t>
            </a:r>
            <a:r>
              <a:rPr lang="it-IT" dirty="0" err="1"/>
              <a:t>moi</a:t>
            </a:r>
            <a:r>
              <a:rPr lang="it-IT" dirty="0"/>
              <a:t> / L’</a:t>
            </a:r>
            <a:r>
              <a:rPr lang="it-IT" dirty="0" err="1"/>
              <a:t>enchevêtrement</a:t>
            </a:r>
            <a:r>
              <a:rPr lang="it-IT" dirty="0"/>
              <a:t> / C’est </a:t>
            </a:r>
            <a:r>
              <a:rPr lang="it-IT" dirty="0" err="1"/>
              <a:t>comme</a:t>
            </a:r>
            <a:r>
              <a:rPr lang="it-IT" dirty="0"/>
              <a:t> si je me </a:t>
            </a:r>
            <a:r>
              <a:rPr lang="it-IT" dirty="0" err="1"/>
              <a:t>souvenais</a:t>
            </a:r>
            <a:r>
              <a:rPr lang="it-IT" dirty="0"/>
              <a:t> de tout / </a:t>
            </a:r>
            <a:r>
              <a:rPr lang="it-IT" dirty="0" err="1"/>
              <a:t>Comme</a:t>
            </a:r>
            <a:r>
              <a:rPr lang="it-IT" dirty="0"/>
              <a:t> si, au moment </a:t>
            </a:r>
            <a:r>
              <a:rPr lang="it-IT" dirty="0" err="1"/>
              <a:t>où</a:t>
            </a:r>
            <a:r>
              <a:rPr lang="it-IT" dirty="0"/>
              <a:t> </a:t>
            </a:r>
            <a:r>
              <a:rPr lang="it-IT" dirty="0" err="1"/>
              <a:t>j’ai</a:t>
            </a:r>
            <a:r>
              <a:rPr lang="it-IT" dirty="0"/>
              <a:t> vu </a:t>
            </a:r>
            <a:r>
              <a:rPr lang="it-IT" dirty="0" err="1"/>
              <a:t>Léonie</a:t>
            </a:r>
            <a:r>
              <a:rPr lang="it-IT" dirty="0"/>
              <a:t> </a:t>
            </a:r>
            <a:r>
              <a:rPr lang="it-IT" dirty="0" err="1"/>
              <a:t>étendue</a:t>
            </a:r>
            <a:r>
              <a:rPr lang="it-IT" dirty="0"/>
              <a:t> </a:t>
            </a:r>
            <a:r>
              <a:rPr lang="it-IT" dirty="0" err="1"/>
              <a:t>dans</a:t>
            </a:r>
            <a:r>
              <a:rPr lang="it-IT" dirty="0"/>
              <a:t> son </a:t>
            </a:r>
            <a:r>
              <a:rPr lang="it-IT" dirty="0" err="1"/>
              <a:t>sang</a:t>
            </a:r>
            <a:r>
              <a:rPr lang="it-IT" dirty="0"/>
              <a:t>, </a:t>
            </a:r>
            <a:r>
              <a:rPr lang="it-IT" dirty="0" err="1"/>
              <a:t>j’ai</a:t>
            </a:r>
            <a:r>
              <a:rPr lang="it-IT" dirty="0"/>
              <a:t> </a:t>
            </a:r>
            <a:r>
              <a:rPr lang="it-IT" dirty="0" err="1"/>
              <a:t>eu</a:t>
            </a:r>
            <a:r>
              <a:rPr lang="it-IT" dirty="0"/>
              <a:t> un </a:t>
            </a:r>
            <a:r>
              <a:rPr lang="it-IT" dirty="0" err="1"/>
              <a:t>sentiment</a:t>
            </a:r>
            <a:r>
              <a:rPr lang="it-IT" dirty="0"/>
              <a:t> de </a:t>
            </a:r>
            <a:r>
              <a:rPr lang="it-IT" dirty="0" err="1"/>
              <a:t>déjà</a:t>
            </a:r>
            <a:r>
              <a:rPr lang="it-IT" dirty="0"/>
              <a:t> vu / Tu ne </a:t>
            </a:r>
            <a:r>
              <a:rPr lang="it-IT" dirty="0" err="1"/>
              <a:t>comprends</a:t>
            </a:r>
            <a:r>
              <a:rPr lang="it-IT" dirty="0"/>
              <a:t> </a:t>
            </a:r>
            <a:r>
              <a:rPr lang="it-IT" dirty="0" err="1"/>
              <a:t>jamais</a:t>
            </a:r>
            <a:r>
              <a:rPr lang="it-IT" dirty="0"/>
              <a:t> ce </a:t>
            </a:r>
            <a:r>
              <a:rPr lang="it-IT" dirty="0" err="1"/>
              <a:t>que</a:t>
            </a:r>
            <a:r>
              <a:rPr lang="it-IT" dirty="0"/>
              <a:t> je </a:t>
            </a:r>
            <a:r>
              <a:rPr lang="it-IT" dirty="0" err="1"/>
              <a:t>dis</a:t>
            </a:r>
            <a:r>
              <a:rPr lang="it-IT" dirty="0"/>
              <a:t> </a:t>
            </a:r>
            <a:r>
              <a:rPr lang="it-IT" dirty="0" err="1"/>
              <a:t>quand</a:t>
            </a:r>
            <a:r>
              <a:rPr lang="it-IT" dirty="0"/>
              <a:t> il s’</a:t>
            </a:r>
            <a:r>
              <a:rPr lang="it-IT" dirty="0" err="1"/>
              <a:t>agit</a:t>
            </a:r>
            <a:r>
              <a:rPr lang="it-IT" dirty="0"/>
              <a:t> de </a:t>
            </a:r>
            <a:r>
              <a:rPr lang="it-IT" dirty="0" err="1"/>
              <a:t>déjà</a:t>
            </a:r>
            <a:r>
              <a:rPr lang="it-IT" dirty="0"/>
              <a:t> vu / Tu ne </a:t>
            </a:r>
            <a:r>
              <a:rPr lang="it-IT" dirty="0" err="1"/>
              <a:t>comprends</a:t>
            </a:r>
            <a:r>
              <a:rPr lang="it-IT" dirty="0"/>
              <a:t> </a:t>
            </a:r>
            <a:r>
              <a:rPr lang="it-IT" dirty="0" err="1"/>
              <a:t>jamais</a:t>
            </a:r>
            <a:r>
              <a:rPr lang="it-IT" dirty="0"/>
              <a:t> ce </a:t>
            </a:r>
            <a:r>
              <a:rPr lang="it-IT" dirty="0" err="1"/>
              <a:t>que</a:t>
            </a:r>
            <a:r>
              <a:rPr lang="it-IT" dirty="0"/>
              <a:t> je te </a:t>
            </a:r>
            <a:r>
              <a:rPr lang="it-IT" dirty="0" err="1"/>
              <a:t>dis</a:t>
            </a:r>
            <a:r>
              <a:rPr lang="it-IT" dirty="0"/>
              <a:t> </a:t>
            </a:r>
            <a:r>
              <a:rPr lang="it-IT" dirty="0" err="1"/>
              <a:t>quand</a:t>
            </a:r>
            <a:r>
              <a:rPr lang="it-IT" dirty="0"/>
              <a:t> il s’</a:t>
            </a:r>
            <a:r>
              <a:rPr lang="it-IT" dirty="0" err="1"/>
              <a:t>agit</a:t>
            </a:r>
            <a:r>
              <a:rPr lang="it-IT" dirty="0"/>
              <a:t> pour </a:t>
            </a:r>
            <a:r>
              <a:rPr lang="it-IT" dirty="0" err="1"/>
              <a:t>moi</a:t>
            </a:r>
            <a:r>
              <a:rPr lang="it-IT" dirty="0"/>
              <a:t> de te </a:t>
            </a:r>
            <a:r>
              <a:rPr lang="it-IT" dirty="0" err="1"/>
              <a:t>poser</a:t>
            </a:r>
            <a:r>
              <a:rPr lang="it-IT" dirty="0"/>
              <a:t> </a:t>
            </a:r>
            <a:r>
              <a:rPr lang="it-IT" dirty="0" err="1"/>
              <a:t>des</a:t>
            </a:r>
            <a:r>
              <a:rPr lang="it-IT" dirty="0"/>
              <a:t> </a:t>
            </a:r>
            <a:r>
              <a:rPr lang="it-IT" dirty="0" err="1"/>
              <a:t>questions</a:t>
            </a:r>
            <a:r>
              <a:rPr lang="it-IT" dirty="0"/>
              <a:t> à ce </a:t>
            </a:r>
            <a:r>
              <a:rPr lang="it-IT" dirty="0" err="1"/>
              <a:t>sujet</a:t>
            </a:r>
            <a:r>
              <a:rPr lang="it-IT" dirty="0"/>
              <a:t> / Ce n’est </a:t>
            </a:r>
            <a:r>
              <a:rPr lang="it-IT" dirty="0" err="1"/>
              <a:t>pas</a:t>
            </a:r>
            <a:r>
              <a:rPr lang="it-IT" dirty="0"/>
              <a:t> grave, je ne t’</a:t>
            </a:r>
            <a:r>
              <a:rPr lang="it-IT" dirty="0" err="1"/>
              <a:t>appelle</a:t>
            </a:r>
            <a:r>
              <a:rPr lang="it-IT" dirty="0"/>
              <a:t> </a:t>
            </a:r>
            <a:r>
              <a:rPr lang="it-IT" dirty="0" err="1"/>
              <a:t>pas</a:t>
            </a:r>
            <a:r>
              <a:rPr lang="it-IT" dirty="0"/>
              <a:t> pour t’</a:t>
            </a:r>
            <a:r>
              <a:rPr lang="it-IT" dirty="0" err="1"/>
              <a:t>embêter</a:t>
            </a:r>
            <a:r>
              <a:rPr lang="it-IT" dirty="0"/>
              <a:t> / Je </a:t>
            </a:r>
            <a:r>
              <a:rPr lang="it-IT" dirty="0" err="1"/>
              <a:t>pensais</a:t>
            </a:r>
            <a:r>
              <a:rPr lang="it-IT" dirty="0"/>
              <a:t> </a:t>
            </a:r>
            <a:r>
              <a:rPr lang="it-IT" dirty="0" err="1"/>
              <a:t>passer</a:t>
            </a:r>
            <a:r>
              <a:rPr lang="it-IT" dirty="0"/>
              <a:t> à Vegas / </a:t>
            </a:r>
            <a:r>
              <a:rPr lang="it-IT" dirty="0" err="1"/>
              <a:t>J’en</a:t>
            </a:r>
            <a:r>
              <a:rPr lang="it-IT" dirty="0"/>
              <a:t> </a:t>
            </a:r>
            <a:r>
              <a:rPr lang="it-IT" dirty="0" err="1"/>
              <a:t>profiterai</a:t>
            </a:r>
            <a:r>
              <a:rPr lang="it-IT" dirty="0"/>
              <a:t> pour </a:t>
            </a:r>
            <a:r>
              <a:rPr lang="it-IT" dirty="0" err="1"/>
              <a:t>rendre</a:t>
            </a:r>
            <a:r>
              <a:rPr lang="it-IT" dirty="0"/>
              <a:t> visite à </a:t>
            </a:r>
            <a:r>
              <a:rPr lang="it-IT" dirty="0" err="1"/>
              <a:t>Najma</a:t>
            </a:r>
            <a:r>
              <a:rPr lang="it-IT" dirty="0"/>
              <a:t> / Nabila m’a </a:t>
            </a:r>
            <a:r>
              <a:rPr lang="it-IT" dirty="0" err="1"/>
              <a:t>dit</a:t>
            </a:r>
            <a:r>
              <a:rPr lang="it-IT" dirty="0"/>
              <a:t> </a:t>
            </a:r>
            <a:r>
              <a:rPr lang="it-IT" dirty="0" err="1"/>
              <a:t>que</a:t>
            </a:r>
            <a:r>
              <a:rPr lang="it-IT" dirty="0"/>
              <a:t> </a:t>
            </a:r>
            <a:r>
              <a:rPr lang="it-IT" dirty="0" err="1"/>
              <a:t>vous</a:t>
            </a:r>
            <a:r>
              <a:rPr lang="it-IT" dirty="0"/>
              <a:t> </a:t>
            </a:r>
            <a:r>
              <a:rPr lang="it-IT" dirty="0" err="1"/>
              <a:t>vous</a:t>
            </a:r>
            <a:r>
              <a:rPr lang="it-IT" dirty="0"/>
              <a:t> </a:t>
            </a:r>
            <a:r>
              <a:rPr lang="it-IT" dirty="0" err="1"/>
              <a:t>êtes</a:t>
            </a:r>
            <a:r>
              <a:rPr lang="it-IT" dirty="0"/>
              <a:t> </a:t>
            </a:r>
            <a:r>
              <a:rPr lang="it-IT" dirty="0" err="1"/>
              <a:t>disputés</a:t>
            </a:r>
            <a:r>
              <a:rPr lang="it-IT" dirty="0"/>
              <a:t> ? / Je ne </a:t>
            </a:r>
            <a:r>
              <a:rPr lang="it-IT" dirty="0" err="1"/>
              <a:t>dirais</a:t>
            </a:r>
            <a:r>
              <a:rPr lang="it-IT" dirty="0"/>
              <a:t> </a:t>
            </a:r>
            <a:r>
              <a:rPr lang="it-IT" dirty="0" err="1"/>
              <a:t>pas</a:t>
            </a:r>
            <a:r>
              <a:rPr lang="it-IT" dirty="0"/>
              <a:t> </a:t>
            </a:r>
            <a:r>
              <a:rPr lang="it-IT" dirty="0" err="1"/>
              <a:t>ça</a:t>
            </a:r>
            <a:r>
              <a:rPr lang="it-IT" dirty="0"/>
              <a:t> / Elle te </a:t>
            </a:r>
            <a:r>
              <a:rPr lang="it-IT" dirty="0" err="1"/>
              <a:t>respecte</a:t>
            </a:r>
            <a:r>
              <a:rPr lang="it-IT" dirty="0"/>
              <a:t> mais elle est </a:t>
            </a:r>
            <a:r>
              <a:rPr lang="it-IT" dirty="0" err="1"/>
              <a:t>aussi</a:t>
            </a:r>
            <a:r>
              <a:rPr lang="it-IT" dirty="0"/>
              <a:t> </a:t>
            </a:r>
            <a:r>
              <a:rPr lang="it-IT" dirty="0" err="1"/>
              <a:t>entêtée</a:t>
            </a:r>
            <a:r>
              <a:rPr lang="it-IT" dirty="0"/>
              <a:t> </a:t>
            </a:r>
            <a:r>
              <a:rPr lang="it-IT" dirty="0" err="1"/>
              <a:t>que</a:t>
            </a:r>
            <a:r>
              <a:rPr lang="it-IT" dirty="0"/>
              <a:t> </a:t>
            </a:r>
            <a:r>
              <a:rPr lang="it-IT" dirty="0" err="1"/>
              <a:t>toi</a:t>
            </a:r>
            <a:r>
              <a:rPr lang="it-IT" dirty="0"/>
              <a:t> / </a:t>
            </a:r>
            <a:r>
              <a:rPr lang="it-IT" dirty="0" err="1"/>
              <a:t>Toi</a:t>
            </a:r>
            <a:r>
              <a:rPr lang="it-IT" dirty="0"/>
              <a:t> tu ne </a:t>
            </a:r>
            <a:r>
              <a:rPr lang="it-IT" dirty="0" err="1"/>
              <a:t>vas</a:t>
            </a:r>
            <a:r>
              <a:rPr lang="it-IT" dirty="0"/>
              <a:t> </a:t>
            </a:r>
            <a:r>
              <a:rPr lang="it-IT" dirty="0" err="1"/>
              <a:t>pas</a:t>
            </a:r>
            <a:r>
              <a:rPr lang="it-IT" dirty="0"/>
              <a:t> la </a:t>
            </a:r>
            <a:r>
              <a:rPr lang="it-IT" dirty="0" err="1"/>
              <a:t>voir</a:t>
            </a:r>
            <a:r>
              <a:rPr lang="it-IT" dirty="0"/>
              <a:t> / Tu </a:t>
            </a:r>
            <a:r>
              <a:rPr lang="it-IT" dirty="0" err="1"/>
              <a:t>pourrais</a:t>
            </a:r>
            <a:r>
              <a:rPr lang="it-IT" dirty="0"/>
              <a:t> / San Diego n’est </a:t>
            </a:r>
            <a:r>
              <a:rPr lang="it-IT" dirty="0" err="1"/>
              <a:t>pas</a:t>
            </a:r>
            <a:r>
              <a:rPr lang="it-IT" dirty="0"/>
              <a:t> </a:t>
            </a:r>
            <a:r>
              <a:rPr lang="it-IT" dirty="0" err="1"/>
              <a:t>loin</a:t>
            </a:r>
            <a:r>
              <a:rPr lang="it-IT" dirty="0"/>
              <a:t> / Tu </a:t>
            </a:r>
            <a:r>
              <a:rPr lang="it-IT" dirty="0" err="1"/>
              <a:t>pourrais</a:t>
            </a:r>
            <a:r>
              <a:rPr lang="it-IT" dirty="0"/>
              <a:t> </a:t>
            </a:r>
            <a:r>
              <a:rPr lang="it-IT" dirty="0" err="1"/>
              <a:t>aller</a:t>
            </a:r>
            <a:r>
              <a:rPr lang="it-IT" dirty="0"/>
              <a:t> </a:t>
            </a:r>
            <a:r>
              <a:rPr lang="it-IT" dirty="0" err="1"/>
              <a:t>passer</a:t>
            </a:r>
            <a:r>
              <a:rPr lang="it-IT" dirty="0"/>
              <a:t> </a:t>
            </a:r>
            <a:r>
              <a:rPr lang="it-IT" dirty="0" err="1"/>
              <a:t>quelques</a:t>
            </a:r>
            <a:r>
              <a:rPr lang="it-IT" dirty="0"/>
              <a:t> </a:t>
            </a:r>
            <a:r>
              <a:rPr lang="it-IT" dirty="0" err="1"/>
              <a:t>jours</a:t>
            </a:r>
            <a:r>
              <a:rPr lang="it-IT" dirty="0"/>
              <a:t> là-</a:t>
            </a:r>
            <a:r>
              <a:rPr lang="it-IT" dirty="0" err="1"/>
              <a:t>bas</a:t>
            </a:r>
            <a:r>
              <a:rPr lang="it-IT" dirty="0"/>
              <a:t> / … / Elle en </a:t>
            </a:r>
            <a:r>
              <a:rPr lang="it-IT" dirty="0" err="1"/>
              <a:t>fait</a:t>
            </a:r>
            <a:r>
              <a:rPr lang="it-IT" dirty="0"/>
              <a:t> </a:t>
            </a:r>
            <a:r>
              <a:rPr lang="it-IT" dirty="0" err="1"/>
              <a:t>des</a:t>
            </a:r>
            <a:r>
              <a:rPr lang="it-IT" dirty="0"/>
              <a:t> </a:t>
            </a:r>
            <a:r>
              <a:rPr lang="it-IT" dirty="0" err="1"/>
              <a:t>efforts</a:t>
            </a:r>
            <a:r>
              <a:rPr lang="it-IT" dirty="0"/>
              <a:t> / … / Ce n’est </a:t>
            </a:r>
            <a:r>
              <a:rPr lang="it-IT" dirty="0" err="1"/>
              <a:t>pas</a:t>
            </a:r>
            <a:r>
              <a:rPr lang="it-IT" dirty="0"/>
              <a:t> la </a:t>
            </a:r>
            <a:r>
              <a:rPr lang="it-IT" dirty="0" err="1"/>
              <a:t>peine</a:t>
            </a:r>
            <a:r>
              <a:rPr lang="it-IT" dirty="0"/>
              <a:t> de t’</a:t>
            </a:r>
            <a:r>
              <a:rPr lang="it-IT" dirty="0" err="1"/>
              <a:t>énerver</a:t>
            </a:r>
            <a:r>
              <a:rPr lang="it-IT" dirty="0"/>
              <a:t> / Bon, tu </a:t>
            </a:r>
            <a:r>
              <a:rPr lang="it-IT" dirty="0" err="1"/>
              <a:t>as</a:t>
            </a:r>
            <a:r>
              <a:rPr lang="it-IT" dirty="0"/>
              <a:t> </a:t>
            </a:r>
            <a:r>
              <a:rPr lang="it-IT" dirty="0" err="1"/>
              <a:t>raison</a:t>
            </a:r>
            <a:r>
              <a:rPr lang="it-IT" dirty="0"/>
              <a:t> / OK / </a:t>
            </a:r>
            <a:r>
              <a:rPr lang="it-IT" dirty="0" err="1"/>
              <a:t>Allez</a:t>
            </a:r>
            <a:r>
              <a:rPr lang="it-IT" dirty="0"/>
              <a:t> / À </a:t>
            </a:r>
            <a:r>
              <a:rPr lang="it-IT" dirty="0" err="1"/>
              <a:t>bientôt</a:t>
            </a:r>
            <a:r>
              <a:rPr lang="it-IT" dirty="0"/>
              <a:t>. (</a:t>
            </a:r>
            <a:r>
              <a:rPr lang="it-IT" i="1" dirty="0"/>
              <a:t>A</a:t>
            </a:r>
            <a:r>
              <a:rPr lang="it-IT" dirty="0"/>
              <a:t>, p. 218)</a:t>
            </a:r>
          </a:p>
          <a:p>
            <a:pPr marL="0" indent="0">
              <a:buNone/>
            </a:pPr>
            <a:endParaRPr lang="it-IT" dirty="0"/>
          </a:p>
          <a:p>
            <a:endParaRPr lang="it-IT" dirty="0"/>
          </a:p>
        </p:txBody>
      </p:sp>
    </p:spTree>
    <p:extLst>
      <p:ext uri="{BB962C8B-B14F-4D97-AF65-F5344CB8AC3E}">
        <p14:creationId xmlns:p14="http://schemas.microsoft.com/office/powerpoint/2010/main" val="11996326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fontScale="85000" lnSpcReduction="10000"/>
          </a:bodyPr>
          <a:lstStyle/>
          <a:p>
            <a:r>
              <a:rPr lang="it-IT" sz="3000" b="1" dirty="0" smtClean="0"/>
              <a:t>La </a:t>
            </a:r>
            <a:r>
              <a:rPr lang="it-IT" sz="3000" b="1" dirty="0" err="1" smtClean="0"/>
              <a:t>conversation</a:t>
            </a:r>
            <a:r>
              <a:rPr lang="it-IT" sz="3000" b="1" dirty="0" smtClean="0"/>
              <a:t> </a:t>
            </a:r>
            <a:r>
              <a:rPr lang="it-IT" sz="3000" b="1" dirty="0" err="1" smtClean="0"/>
              <a:t>téléphonique</a:t>
            </a:r>
            <a:r>
              <a:rPr lang="it-IT" sz="3000" b="1" dirty="0" smtClean="0"/>
              <a:t> </a:t>
            </a:r>
            <a:r>
              <a:rPr lang="it-IT" sz="3000" dirty="0" smtClean="0"/>
              <a:t>de </a:t>
            </a:r>
            <a:r>
              <a:rPr lang="it-IT" sz="3000" dirty="0" err="1" smtClean="0"/>
              <a:t>Wahhch</a:t>
            </a:r>
            <a:r>
              <a:rPr lang="it-IT" sz="3000" dirty="0" smtClean="0"/>
              <a:t> </a:t>
            </a:r>
            <a:r>
              <a:rPr lang="it-IT" sz="3000" dirty="0" err="1" smtClean="0"/>
              <a:t>avec</a:t>
            </a:r>
            <a:r>
              <a:rPr lang="it-IT" sz="3000" dirty="0" smtClean="0"/>
              <a:t> son </a:t>
            </a:r>
            <a:r>
              <a:rPr lang="it-IT" sz="3000" dirty="0" err="1" smtClean="0"/>
              <a:t>géniteur</a:t>
            </a:r>
            <a:r>
              <a:rPr lang="it-IT" sz="3000" dirty="0" smtClean="0"/>
              <a:t> est </a:t>
            </a:r>
            <a:r>
              <a:rPr lang="it-IT" sz="3000" dirty="0" err="1" smtClean="0"/>
              <a:t>racontée</a:t>
            </a:r>
            <a:r>
              <a:rPr lang="it-IT" sz="3000" dirty="0" smtClean="0"/>
              <a:t> à partir </a:t>
            </a:r>
            <a:r>
              <a:rPr lang="it-IT" sz="3000" dirty="0" err="1" smtClean="0"/>
              <a:t>du</a:t>
            </a:r>
            <a:r>
              <a:rPr lang="it-IT" sz="3000" dirty="0" smtClean="0"/>
              <a:t> </a:t>
            </a:r>
            <a:r>
              <a:rPr lang="it-IT" sz="3000" b="1" dirty="0" err="1" smtClean="0"/>
              <a:t>point</a:t>
            </a:r>
            <a:r>
              <a:rPr lang="it-IT" sz="3000" b="1" dirty="0" smtClean="0"/>
              <a:t> de </a:t>
            </a:r>
            <a:r>
              <a:rPr lang="it-IT" sz="3000" b="1" dirty="0" err="1" smtClean="0"/>
              <a:t>vue</a:t>
            </a:r>
            <a:r>
              <a:rPr lang="it-IT" sz="3000" b="1" dirty="0" smtClean="0"/>
              <a:t> d’un </a:t>
            </a:r>
            <a:r>
              <a:rPr lang="it-IT" sz="3000" b="1" dirty="0" err="1" smtClean="0"/>
              <a:t>insecte</a:t>
            </a:r>
            <a:r>
              <a:rPr lang="it-IT" sz="3000" dirty="0" smtClean="0"/>
              <a:t>, </a:t>
            </a:r>
            <a:r>
              <a:rPr lang="it-IT" sz="3000" dirty="0" err="1" smtClean="0"/>
              <a:t>épouvanté</a:t>
            </a:r>
            <a:r>
              <a:rPr lang="it-IT" sz="3000" dirty="0" smtClean="0"/>
              <a:t> par la </a:t>
            </a:r>
            <a:r>
              <a:rPr lang="it-IT" sz="3000" dirty="0" err="1" smtClean="0"/>
              <a:t>présence</a:t>
            </a:r>
            <a:r>
              <a:rPr lang="it-IT" sz="3000" dirty="0" smtClean="0"/>
              <a:t> de l’</a:t>
            </a:r>
            <a:r>
              <a:rPr lang="it-IT" sz="3000" dirty="0" err="1" smtClean="0"/>
              <a:t>homme</a:t>
            </a:r>
            <a:r>
              <a:rPr lang="it-IT" sz="3000" dirty="0"/>
              <a:t> </a:t>
            </a:r>
            <a:r>
              <a:rPr lang="it-IT" sz="3000" dirty="0" smtClean="0"/>
              <a:t>qui n’</a:t>
            </a:r>
            <a:r>
              <a:rPr lang="it-IT" sz="3000" dirty="0" err="1" smtClean="0"/>
              <a:t>hésite</a:t>
            </a:r>
            <a:r>
              <a:rPr lang="it-IT" sz="3000" dirty="0" smtClean="0"/>
              <a:t> </a:t>
            </a:r>
            <a:r>
              <a:rPr lang="it-IT" sz="3000" dirty="0" err="1" smtClean="0"/>
              <a:t>pas</a:t>
            </a:r>
            <a:r>
              <a:rPr lang="it-IT" sz="3000" dirty="0" smtClean="0"/>
              <a:t> à l’</a:t>
            </a:r>
            <a:r>
              <a:rPr lang="it-IT" sz="3000" dirty="0" err="1" smtClean="0"/>
              <a:t>emprisonner</a:t>
            </a:r>
            <a:r>
              <a:rPr lang="it-IT" sz="3000" dirty="0" smtClean="0"/>
              <a:t> </a:t>
            </a:r>
            <a:r>
              <a:rPr lang="it-IT" sz="3000" dirty="0" err="1" smtClean="0"/>
              <a:t>dans</a:t>
            </a:r>
            <a:r>
              <a:rPr lang="it-IT" sz="3000" dirty="0" smtClean="0"/>
              <a:t> un </a:t>
            </a:r>
            <a:r>
              <a:rPr lang="it-IT" sz="3000" dirty="0" err="1" smtClean="0"/>
              <a:t>pot</a:t>
            </a:r>
            <a:r>
              <a:rPr lang="it-IT" sz="3000" dirty="0" smtClean="0"/>
              <a:t> en </a:t>
            </a:r>
            <a:r>
              <a:rPr lang="it-IT" sz="3000" dirty="0" err="1" smtClean="0"/>
              <a:t>verre</a:t>
            </a:r>
            <a:r>
              <a:rPr lang="it-IT" sz="3000" dirty="0" smtClean="0"/>
              <a:t>.  </a:t>
            </a:r>
          </a:p>
          <a:p>
            <a:r>
              <a:rPr lang="it-IT" sz="3000" dirty="0" smtClean="0"/>
              <a:t>Le </a:t>
            </a:r>
            <a:r>
              <a:rPr lang="it-IT" sz="3000" dirty="0" err="1" smtClean="0"/>
              <a:t>choix</a:t>
            </a:r>
            <a:r>
              <a:rPr lang="it-IT" sz="3000" dirty="0" smtClean="0"/>
              <a:t> de </a:t>
            </a:r>
            <a:r>
              <a:rPr lang="it-IT" sz="3000" dirty="0" err="1" smtClean="0"/>
              <a:t>cette</a:t>
            </a:r>
            <a:r>
              <a:rPr lang="it-IT" sz="3000" dirty="0" smtClean="0"/>
              <a:t> </a:t>
            </a:r>
            <a:r>
              <a:rPr lang="it-IT" sz="3000" dirty="0" err="1" smtClean="0"/>
              <a:t>espèce</a:t>
            </a:r>
            <a:r>
              <a:rPr lang="it-IT" sz="3000" dirty="0" smtClean="0"/>
              <a:t> animale (PERIPLANETA AMERICANA) n’est </a:t>
            </a:r>
            <a:r>
              <a:rPr lang="it-IT" sz="3000" dirty="0" err="1" smtClean="0"/>
              <a:t>pas</a:t>
            </a:r>
            <a:r>
              <a:rPr lang="it-IT" sz="3000" dirty="0" smtClean="0"/>
              <a:t> </a:t>
            </a:r>
            <a:r>
              <a:rPr lang="it-IT" sz="3000" dirty="0" err="1" smtClean="0"/>
              <a:t>innocent</a:t>
            </a:r>
            <a:r>
              <a:rPr lang="it-IT" sz="3000" dirty="0" smtClean="0"/>
              <a:t> de la part de </a:t>
            </a:r>
            <a:r>
              <a:rPr lang="it-IT" sz="3000" dirty="0" err="1" smtClean="0"/>
              <a:t>Mouawad</a:t>
            </a:r>
            <a:r>
              <a:rPr lang="it-IT" sz="3000" dirty="0" smtClean="0"/>
              <a:t>, </a:t>
            </a:r>
            <a:r>
              <a:rPr lang="it-IT" sz="3000" dirty="0" err="1" smtClean="0"/>
              <a:t>puisque</a:t>
            </a:r>
            <a:r>
              <a:rPr lang="it-IT" sz="3000" dirty="0" smtClean="0"/>
              <a:t> la </a:t>
            </a:r>
            <a:r>
              <a:rPr lang="it-IT" sz="3000" b="1" dirty="0" smtClean="0"/>
              <a:t>blatte </a:t>
            </a:r>
            <a:r>
              <a:rPr lang="it-IT" sz="3000" b="1" dirty="0" err="1" smtClean="0"/>
              <a:t>américaine</a:t>
            </a:r>
            <a:r>
              <a:rPr lang="it-IT" sz="3000" dirty="0" smtClean="0"/>
              <a:t>, </a:t>
            </a:r>
            <a:r>
              <a:rPr lang="it-IT" sz="3000" dirty="0" err="1" smtClean="0"/>
              <a:t>particulièrement</a:t>
            </a:r>
            <a:r>
              <a:rPr lang="it-IT" sz="3000" dirty="0" smtClean="0"/>
              <a:t> </a:t>
            </a:r>
            <a:r>
              <a:rPr lang="it-IT" sz="3000" dirty="0" err="1" smtClean="0"/>
              <a:t>répandue</a:t>
            </a:r>
            <a:r>
              <a:rPr lang="it-IT" sz="3000" dirty="0" smtClean="0"/>
              <a:t> </a:t>
            </a:r>
            <a:r>
              <a:rPr lang="it-IT" sz="3000" dirty="0" err="1" smtClean="0"/>
              <a:t>dans</a:t>
            </a:r>
            <a:r>
              <a:rPr lang="it-IT" sz="3000" dirty="0" smtClean="0"/>
              <a:t> l’</a:t>
            </a:r>
            <a:r>
              <a:rPr lang="it-IT" sz="3000" dirty="0" err="1" smtClean="0"/>
              <a:t>Amérique</a:t>
            </a:r>
            <a:r>
              <a:rPr lang="it-IT" sz="3000" dirty="0" smtClean="0"/>
              <a:t> </a:t>
            </a:r>
            <a:r>
              <a:rPr lang="it-IT" sz="3000" dirty="0" err="1" smtClean="0"/>
              <a:t>du</a:t>
            </a:r>
            <a:r>
              <a:rPr lang="it-IT" sz="3000" dirty="0" smtClean="0"/>
              <a:t> Nord, </a:t>
            </a:r>
            <a:r>
              <a:rPr lang="it-IT" sz="3000" dirty="0" err="1" smtClean="0"/>
              <a:t>présente</a:t>
            </a:r>
            <a:r>
              <a:rPr lang="it-IT" sz="3000" dirty="0" smtClean="0"/>
              <a:t> </a:t>
            </a:r>
            <a:r>
              <a:rPr lang="it-IT" sz="3000" dirty="0" err="1" smtClean="0"/>
              <a:t>parmi</a:t>
            </a:r>
            <a:r>
              <a:rPr lang="it-IT" sz="3000" dirty="0" smtClean="0"/>
              <a:t> </a:t>
            </a:r>
            <a:r>
              <a:rPr lang="it-IT" sz="3000" dirty="0" err="1" smtClean="0"/>
              <a:t>ses</a:t>
            </a:r>
            <a:r>
              <a:rPr lang="it-IT" sz="3000" dirty="0" smtClean="0"/>
              <a:t> </a:t>
            </a:r>
            <a:r>
              <a:rPr lang="it-IT" sz="3000" dirty="0" err="1" smtClean="0"/>
              <a:t>caractéristiques</a:t>
            </a:r>
            <a:r>
              <a:rPr lang="it-IT" sz="3000" dirty="0" smtClean="0"/>
              <a:t> celle de </a:t>
            </a:r>
            <a:r>
              <a:rPr lang="it-IT" sz="3000" b="1" dirty="0" err="1" smtClean="0"/>
              <a:t>dévorer</a:t>
            </a:r>
            <a:r>
              <a:rPr lang="it-IT" sz="3000" b="1" dirty="0" smtClean="0"/>
              <a:t> </a:t>
            </a:r>
            <a:r>
              <a:rPr lang="it-IT" sz="3000" b="1" dirty="0" err="1" smtClean="0"/>
              <a:t>ses</a:t>
            </a:r>
            <a:r>
              <a:rPr lang="it-IT" sz="3000" b="1" dirty="0" smtClean="0"/>
              <a:t> </a:t>
            </a:r>
            <a:r>
              <a:rPr lang="it-IT" sz="3000" b="1" dirty="0" err="1" smtClean="0"/>
              <a:t>œufs</a:t>
            </a:r>
            <a:r>
              <a:rPr lang="it-IT" sz="3000" b="1" dirty="0" smtClean="0"/>
              <a:t> en </a:t>
            </a:r>
            <a:r>
              <a:rPr lang="it-IT" sz="3000" b="1" dirty="0" err="1" smtClean="0"/>
              <a:t>cas</a:t>
            </a:r>
            <a:r>
              <a:rPr lang="it-IT" sz="3000" b="1" dirty="0" smtClean="0"/>
              <a:t> de </a:t>
            </a:r>
            <a:r>
              <a:rPr lang="it-IT" sz="3000" b="1" dirty="0" err="1" smtClean="0"/>
              <a:t>danger</a:t>
            </a:r>
            <a:r>
              <a:rPr lang="it-IT" sz="3000" dirty="0" smtClean="0"/>
              <a:t>, </a:t>
            </a:r>
            <a:r>
              <a:rPr lang="it-IT" sz="3000" dirty="0" err="1" smtClean="0"/>
              <a:t>comme</a:t>
            </a:r>
            <a:r>
              <a:rPr lang="it-IT" sz="3000" dirty="0" smtClean="0"/>
              <a:t> elle le </a:t>
            </a:r>
            <a:r>
              <a:rPr lang="it-IT" sz="3000" dirty="0" err="1" smtClean="0"/>
              <a:t>fait</a:t>
            </a:r>
            <a:r>
              <a:rPr lang="it-IT" sz="3000" dirty="0" smtClean="0"/>
              <a:t> </a:t>
            </a:r>
            <a:r>
              <a:rPr lang="it-IT" sz="3000" dirty="0" err="1" smtClean="0"/>
              <a:t>dans</a:t>
            </a:r>
            <a:r>
              <a:rPr lang="it-IT" sz="3000" dirty="0" smtClean="0"/>
              <a:t> </a:t>
            </a:r>
            <a:r>
              <a:rPr lang="it-IT" sz="3000" dirty="0" err="1" smtClean="0"/>
              <a:t>notre</a:t>
            </a:r>
            <a:r>
              <a:rPr lang="it-IT" sz="3000" dirty="0" smtClean="0"/>
              <a:t> </a:t>
            </a:r>
            <a:r>
              <a:rPr lang="it-IT" sz="3000" dirty="0" err="1" smtClean="0"/>
              <a:t>extrait</a:t>
            </a:r>
            <a:r>
              <a:rPr lang="it-IT" sz="3000" dirty="0" smtClean="0"/>
              <a:t>.</a:t>
            </a:r>
            <a:endParaRPr lang="it-IT" sz="3000" dirty="0"/>
          </a:p>
        </p:txBody>
      </p:sp>
    </p:spTree>
    <p:extLst>
      <p:ext uri="{BB962C8B-B14F-4D97-AF65-F5344CB8AC3E}">
        <p14:creationId xmlns:p14="http://schemas.microsoft.com/office/powerpoint/2010/main" val="3831943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smtClean="0"/>
              <a:t>P	</a:t>
            </a:r>
            <a:r>
              <a:rPr lang="it-IT" sz="5400" i="1" dirty="0" err="1" smtClean="0"/>
              <a:t>eriplaneta</a:t>
            </a:r>
            <a:r>
              <a:rPr lang="it-IT" sz="5400" i="1" dirty="0" smtClean="0"/>
              <a:t> Americana</a:t>
            </a:r>
            <a:endParaRPr lang="it-IT" sz="4800" dirty="0"/>
          </a:p>
        </p:txBody>
      </p:sp>
      <p:pic>
        <p:nvPicPr>
          <p:cNvPr id="5122" name="Picture 2" descr="https://historia0nline.files.wordpress.com/2008/03/periplaneta_americana.jp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545670" y="2698862"/>
            <a:ext cx="6948000" cy="375192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27812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74220" y="380147"/>
            <a:ext cx="9404723" cy="1400530"/>
          </a:xfrm>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endParaRPr lang="it-IT" sz="2200" dirty="0" smtClean="0"/>
          </a:p>
          <a:p>
            <a:r>
              <a:rPr lang="it-IT" sz="2800" dirty="0" smtClean="0"/>
              <a:t>Au </a:t>
            </a:r>
            <a:r>
              <a:rPr lang="it-IT" sz="2800" dirty="0" err="1" smtClean="0"/>
              <a:t>point</a:t>
            </a:r>
            <a:r>
              <a:rPr lang="it-IT" sz="2800" dirty="0" smtClean="0"/>
              <a:t> de </a:t>
            </a:r>
            <a:r>
              <a:rPr lang="it-IT" sz="2800" dirty="0" err="1" smtClean="0"/>
              <a:t>vue</a:t>
            </a:r>
            <a:r>
              <a:rPr lang="it-IT" sz="2800" dirty="0" smtClean="0"/>
              <a:t> </a:t>
            </a:r>
            <a:r>
              <a:rPr lang="it-IT" sz="2800" dirty="0" err="1" smtClean="0"/>
              <a:t>textuel</a:t>
            </a:r>
            <a:r>
              <a:rPr lang="it-IT" sz="2800" dirty="0" smtClean="0"/>
              <a:t>, le </a:t>
            </a:r>
            <a:r>
              <a:rPr lang="it-IT" sz="2800" dirty="0" err="1" smtClean="0"/>
              <a:t>dialogue</a:t>
            </a:r>
            <a:r>
              <a:rPr lang="it-IT" sz="2800" dirty="0" smtClean="0"/>
              <a:t> </a:t>
            </a:r>
            <a:r>
              <a:rPr lang="it-IT" sz="2800" dirty="0" err="1" smtClean="0"/>
              <a:t>téléphonique</a:t>
            </a:r>
            <a:r>
              <a:rPr lang="it-IT" sz="2800" dirty="0" smtClean="0"/>
              <a:t> de </a:t>
            </a:r>
            <a:r>
              <a:rPr lang="it-IT" sz="2800" dirty="0" err="1" smtClean="0"/>
              <a:t>Wahhch</a:t>
            </a:r>
            <a:r>
              <a:rPr lang="it-IT" sz="2800" dirty="0" smtClean="0"/>
              <a:t> est </a:t>
            </a:r>
            <a:r>
              <a:rPr lang="it-IT" sz="2800" dirty="0" err="1" smtClean="0"/>
              <a:t>rendu</a:t>
            </a:r>
            <a:r>
              <a:rPr lang="it-IT" sz="2800" dirty="0" smtClean="0"/>
              <a:t> </a:t>
            </a:r>
            <a:r>
              <a:rPr lang="it-IT" sz="2800" b="1" dirty="0" err="1" smtClean="0"/>
              <a:t>uniquement</a:t>
            </a:r>
            <a:r>
              <a:rPr lang="it-IT" sz="2800" b="1" dirty="0" smtClean="0"/>
              <a:t> à </a:t>
            </a:r>
            <a:r>
              <a:rPr lang="it-IT" sz="2800" b="1" dirty="0" err="1" smtClean="0"/>
              <a:t>travers</a:t>
            </a:r>
            <a:r>
              <a:rPr lang="it-IT" sz="2800" b="1" dirty="0" smtClean="0"/>
              <a:t> </a:t>
            </a:r>
            <a:r>
              <a:rPr lang="it-IT" sz="2800" b="1" dirty="0" err="1" smtClean="0"/>
              <a:t>les</a:t>
            </a:r>
            <a:r>
              <a:rPr lang="it-IT" sz="2800" b="1" dirty="0" smtClean="0"/>
              <a:t> </a:t>
            </a:r>
            <a:r>
              <a:rPr lang="it-IT" sz="2800" b="1" dirty="0" err="1" smtClean="0"/>
              <a:t>propos</a:t>
            </a:r>
            <a:r>
              <a:rPr lang="it-IT" sz="2800" b="1" dirty="0" smtClean="0"/>
              <a:t> </a:t>
            </a:r>
            <a:r>
              <a:rPr lang="it-IT" sz="2800" b="1" dirty="0" err="1" smtClean="0"/>
              <a:t>du</a:t>
            </a:r>
            <a:r>
              <a:rPr lang="it-IT" sz="2800" b="1" dirty="0" smtClean="0"/>
              <a:t> </a:t>
            </a:r>
            <a:r>
              <a:rPr lang="it-IT" sz="2800" b="1" dirty="0" err="1" smtClean="0"/>
              <a:t>héros</a:t>
            </a:r>
            <a:r>
              <a:rPr lang="it-IT" sz="2800" dirty="0" smtClean="0"/>
              <a:t>.</a:t>
            </a:r>
          </a:p>
          <a:p>
            <a:pPr marL="0" indent="0">
              <a:buNone/>
            </a:pPr>
            <a:endParaRPr lang="it-IT" sz="2800" dirty="0" smtClean="0"/>
          </a:p>
          <a:p>
            <a:r>
              <a:rPr lang="it-IT" sz="2800" dirty="0" smtClean="0"/>
              <a:t>On n’</a:t>
            </a:r>
            <a:r>
              <a:rPr lang="it-IT" sz="2800" dirty="0" err="1" smtClean="0"/>
              <a:t>entend</a:t>
            </a:r>
            <a:r>
              <a:rPr lang="it-IT" sz="2800" dirty="0" smtClean="0"/>
              <a:t> </a:t>
            </a:r>
            <a:r>
              <a:rPr lang="it-IT" sz="2800" b="1" dirty="0" err="1" smtClean="0"/>
              <a:t>jamais</a:t>
            </a:r>
            <a:r>
              <a:rPr lang="it-IT" sz="2800" b="1" dirty="0"/>
              <a:t> </a:t>
            </a:r>
            <a:r>
              <a:rPr lang="it-IT" sz="2800" b="1" dirty="0" smtClean="0"/>
              <a:t>la </a:t>
            </a:r>
            <a:r>
              <a:rPr lang="it-IT" sz="2800" b="1" dirty="0" err="1" smtClean="0"/>
              <a:t>voix</a:t>
            </a:r>
            <a:r>
              <a:rPr lang="it-IT" sz="2800" b="1" dirty="0" smtClean="0"/>
              <a:t> de </a:t>
            </a:r>
            <a:r>
              <a:rPr lang="it-IT" sz="2800" b="1" dirty="0" err="1" smtClean="0"/>
              <a:t>Maroun</a:t>
            </a:r>
            <a:r>
              <a:rPr lang="it-IT" sz="2800" b="1" dirty="0" smtClean="0"/>
              <a:t> </a:t>
            </a:r>
            <a:r>
              <a:rPr lang="it-IT" sz="2800" b="1" dirty="0" err="1" smtClean="0"/>
              <a:t>Debch</a:t>
            </a:r>
            <a:r>
              <a:rPr lang="it-IT" sz="2800" dirty="0" smtClean="0"/>
              <a:t>.</a:t>
            </a:r>
          </a:p>
        </p:txBody>
      </p:sp>
    </p:spTree>
    <p:extLst>
      <p:ext uri="{BB962C8B-B14F-4D97-AF65-F5344CB8AC3E}">
        <p14:creationId xmlns:p14="http://schemas.microsoft.com/office/powerpoint/2010/main" val="16088629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400" i="1" dirty="0"/>
              <a:t>Anima </a:t>
            </a:r>
            <a:r>
              <a:rPr lang="it-IT" sz="4400" dirty="0"/>
              <a:t>: </a:t>
            </a:r>
            <a:r>
              <a:rPr lang="it-IT" sz="4400" dirty="0" err="1"/>
              <a:t>les</a:t>
            </a:r>
            <a:r>
              <a:rPr lang="it-IT" sz="4400" dirty="0"/>
              <a:t> </a:t>
            </a:r>
            <a:r>
              <a:rPr lang="it-IT" sz="4400" dirty="0" err="1"/>
              <a:t>techniques</a:t>
            </a:r>
            <a:r>
              <a:rPr lang="it-IT" sz="4400" dirty="0"/>
              <a:t> </a:t>
            </a:r>
            <a:r>
              <a:rPr lang="it-IT" sz="4400" dirty="0" err="1"/>
              <a:t>narratives</a:t>
            </a:r>
            <a:endParaRPr lang="it-IT" dirty="0"/>
          </a:p>
        </p:txBody>
      </p:sp>
      <p:sp>
        <p:nvSpPr>
          <p:cNvPr id="3" name="Segnaposto contenuto 2"/>
          <p:cNvSpPr>
            <a:spLocks noGrp="1"/>
          </p:cNvSpPr>
          <p:nvPr>
            <p:ph idx="1"/>
          </p:nvPr>
        </p:nvSpPr>
        <p:spPr/>
        <p:txBody>
          <a:bodyPr>
            <a:normAutofit/>
          </a:bodyPr>
          <a:lstStyle/>
          <a:p>
            <a:r>
              <a:rPr lang="it-IT" sz="2800" dirty="0" err="1"/>
              <a:t>Cet</a:t>
            </a:r>
            <a:r>
              <a:rPr lang="it-IT" sz="2800" dirty="0"/>
              <a:t> </a:t>
            </a:r>
            <a:r>
              <a:rPr lang="it-IT" sz="2800" dirty="0" err="1"/>
              <a:t>expédient</a:t>
            </a:r>
            <a:r>
              <a:rPr lang="it-IT" sz="2800" dirty="0"/>
              <a:t> </a:t>
            </a:r>
            <a:r>
              <a:rPr lang="it-IT" sz="2800" dirty="0" err="1"/>
              <a:t>narratif</a:t>
            </a:r>
            <a:r>
              <a:rPr lang="it-IT" sz="2800" dirty="0"/>
              <a:t> </a:t>
            </a:r>
            <a:r>
              <a:rPr lang="it-IT" sz="2800" dirty="0" err="1" smtClean="0"/>
              <a:t>acquiert</a:t>
            </a:r>
            <a:r>
              <a:rPr lang="it-IT" sz="2800" dirty="0" smtClean="0"/>
              <a:t> </a:t>
            </a:r>
            <a:r>
              <a:rPr lang="it-IT" sz="2800" dirty="0"/>
              <a:t>une double </a:t>
            </a:r>
            <a:r>
              <a:rPr lang="it-IT" sz="2800" dirty="0" err="1"/>
              <a:t>valence</a:t>
            </a:r>
            <a:r>
              <a:rPr lang="it-IT" sz="2800" dirty="0"/>
              <a:t> au </a:t>
            </a:r>
            <a:r>
              <a:rPr lang="it-IT" sz="2800" dirty="0" err="1"/>
              <a:t>sein</a:t>
            </a:r>
            <a:r>
              <a:rPr lang="it-IT" sz="2800" dirty="0"/>
              <a:t> </a:t>
            </a:r>
            <a:r>
              <a:rPr lang="it-IT" sz="2800" dirty="0" err="1"/>
              <a:t>du</a:t>
            </a:r>
            <a:r>
              <a:rPr lang="it-IT" sz="2800" dirty="0"/>
              <a:t> </a:t>
            </a:r>
            <a:r>
              <a:rPr lang="it-IT" sz="2800" dirty="0" err="1"/>
              <a:t>roman</a:t>
            </a:r>
            <a:r>
              <a:rPr lang="it-IT" sz="2800" dirty="0" smtClean="0"/>
              <a:t>:</a:t>
            </a:r>
          </a:p>
          <a:p>
            <a:pPr marL="0" indent="0">
              <a:buNone/>
            </a:pPr>
            <a:endParaRPr lang="it-IT" sz="2800" dirty="0"/>
          </a:p>
          <a:p>
            <a:pPr marL="0" indent="0">
              <a:buNone/>
            </a:pPr>
            <a:r>
              <a:rPr lang="it-IT" sz="2800" dirty="0"/>
              <a:t>	a)  il manifeste </a:t>
            </a:r>
            <a:r>
              <a:rPr lang="it-IT" sz="2800" b="1" dirty="0"/>
              <a:t>un </a:t>
            </a:r>
            <a:r>
              <a:rPr lang="it-IT" sz="2800" b="1" dirty="0" err="1"/>
              <a:t>réalisme</a:t>
            </a:r>
            <a:r>
              <a:rPr lang="it-IT" sz="2800" b="1" dirty="0"/>
              <a:t> </a:t>
            </a:r>
            <a:r>
              <a:rPr lang="it-IT" sz="2800" b="1" dirty="0" err="1"/>
              <a:t>extrême</a:t>
            </a:r>
            <a:r>
              <a:rPr lang="it-IT" sz="2800" dirty="0"/>
              <a:t>, </a:t>
            </a:r>
            <a:r>
              <a:rPr lang="it-IT" sz="2800" dirty="0" smtClean="0"/>
              <a:t>	</a:t>
            </a:r>
            <a:r>
              <a:rPr lang="it-IT" sz="2800" dirty="0" err="1" smtClean="0"/>
              <a:t>parfaitement</a:t>
            </a:r>
            <a:r>
              <a:rPr lang="it-IT" sz="2800" dirty="0" smtClean="0"/>
              <a:t> </a:t>
            </a:r>
            <a:r>
              <a:rPr lang="it-IT" sz="2800" dirty="0" err="1"/>
              <a:t>cohérent</a:t>
            </a:r>
            <a:r>
              <a:rPr lang="it-IT" sz="2800" dirty="0"/>
              <a:t> </a:t>
            </a:r>
            <a:r>
              <a:rPr lang="it-IT" sz="2800" dirty="0" err="1"/>
              <a:t>avec</a:t>
            </a:r>
            <a:r>
              <a:rPr lang="it-IT" sz="2800" dirty="0"/>
              <a:t> </a:t>
            </a:r>
            <a:r>
              <a:rPr lang="it-IT" sz="2800" dirty="0" smtClean="0"/>
              <a:t>la 	</a:t>
            </a:r>
            <a:r>
              <a:rPr lang="it-IT" sz="2800" dirty="0" err="1" smtClean="0"/>
              <a:t>perception</a:t>
            </a:r>
            <a:r>
              <a:rPr lang="it-IT" sz="2800" dirty="0" smtClean="0"/>
              <a:t> 	</a:t>
            </a:r>
            <a:r>
              <a:rPr lang="it-IT" sz="2800" dirty="0" err="1" smtClean="0"/>
              <a:t>limitée</a:t>
            </a:r>
            <a:r>
              <a:rPr lang="it-IT" sz="2800" dirty="0" smtClean="0"/>
              <a:t> </a:t>
            </a:r>
            <a:r>
              <a:rPr lang="it-IT" sz="2800" dirty="0"/>
              <a:t>de la </a:t>
            </a:r>
            <a:r>
              <a:rPr lang="it-IT" sz="2800" dirty="0" smtClean="0"/>
              <a:t>blatte, </a:t>
            </a:r>
            <a:r>
              <a:rPr lang="it-IT" sz="2800" dirty="0"/>
              <a:t>qui assiste </a:t>
            </a:r>
            <a:r>
              <a:rPr lang="it-IT" sz="2800" dirty="0" smtClean="0"/>
              <a:t>et </a:t>
            </a:r>
            <a:r>
              <a:rPr lang="it-IT" sz="2800" dirty="0" err="1"/>
              <a:t>rend</a:t>
            </a:r>
            <a:r>
              <a:rPr lang="it-IT" sz="2800" dirty="0"/>
              <a:t> </a:t>
            </a:r>
            <a:r>
              <a:rPr lang="it-IT" sz="2800" dirty="0" err="1"/>
              <a:t>compte</a:t>
            </a:r>
            <a:r>
              <a:rPr lang="it-IT" sz="2800" dirty="0"/>
              <a:t> </a:t>
            </a:r>
            <a:r>
              <a:rPr lang="it-IT" sz="2800" dirty="0" smtClean="0"/>
              <a:t>	de </a:t>
            </a:r>
            <a:r>
              <a:rPr lang="it-IT" sz="2800" dirty="0" err="1" smtClean="0"/>
              <a:t>cette</a:t>
            </a:r>
            <a:r>
              <a:rPr lang="it-IT" sz="2800" dirty="0" smtClean="0"/>
              <a:t> </a:t>
            </a:r>
            <a:r>
              <a:rPr lang="it-IT" sz="2800" dirty="0" err="1"/>
              <a:t>conversation</a:t>
            </a:r>
            <a:r>
              <a:rPr lang="it-IT" sz="2800" dirty="0"/>
              <a:t> </a:t>
            </a:r>
            <a:r>
              <a:rPr lang="it-IT" sz="2800" dirty="0" err="1" smtClean="0"/>
              <a:t>téléphonique</a:t>
            </a:r>
            <a:r>
              <a:rPr lang="it-IT" sz="2800" dirty="0"/>
              <a:t>;</a:t>
            </a:r>
          </a:p>
          <a:p>
            <a:pPr marL="0" indent="0">
              <a:buNone/>
            </a:pPr>
            <a:r>
              <a:rPr lang="it-IT" sz="2800" dirty="0"/>
              <a:t>	</a:t>
            </a:r>
            <a:endParaRPr lang="it-IT" dirty="0"/>
          </a:p>
        </p:txBody>
      </p:sp>
    </p:spTree>
    <p:extLst>
      <p:ext uri="{BB962C8B-B14F-4D97-AF65-F5344CB8AC3E}">
        <p14:creationId xmlns:p14="http://schemas.microsoft.com/office/powerpoint/2010/main" val="248826168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800" dirty="0"/>
          </a:p>
        </p:txBody>
      </p:sp>
      <p:sp>
        <p:nvSpPr>
          <p:cNvPr id="3" name="Segnaposto contenuto 2"/>
          <p:cNvSpPr>
            <a:spLocks noGrp="1"/>
          </p:cNvSpPr>
          <p:nvPr>
            <p:ph idx="1"/>
          </p:nvPr>
        </p:nvSpPr>
        <p:spPr/>
        <p:txBody>
          <a:bodyPr>
            <a:normAutofit/>
          </a:bodyPr>
          <a:lstStyle/>
          <a:p>
            <a:endParaRPr lang="it-IT" sz="3200" dirty="0" smtClean="0"/>
          </a:p>
          <a:p>
            <a:r>
              <a:rPr lang="it-IT" sz="2800" dirty="0" smtClean="0"/>
              <a:t>b</a:t>
            </a:r>
            <a:r>
              <a:rPr lang="it-IT" sz="2800" dirty="0"/>
              <a:t>) il est </a:t>
            </a:r>
            <a:r>
              <a:rPr lang="it-IT" sz="2800" dirty="0" err="1"/>
              <a:t>fonctionnel</a:t>
            </a:r>
            <a:r>
              <a:rPr lang="it-IT" sz="2800" dirty="0"/>
              <a:t> à </a:t>
            </a:r>
            <a:r>
              <a:rPr lang="it-IT" sz="2800" b="1" dirty="0" err="1"/>
              <a:t>laisser</a:t>
            </a:r>
            <a:r>
              <a:rPr lang="it-IT" sz="2800" b="1" dirty="0"/>
              <a:t> </a:t>
            </a:r>
            <a:r>
              <a:rPr lang="it-IT" sz="2800" b="1" dirty="0" err="1"/>
              <a:t>dans</a:t>
            </a:r>
            <a:r>
              <a:rPr lang="it-IT" sz="2800" b="1" dirty="0"/>
              <a:t> </a:t>
            </a:r>
            <a:r>
              <a:rPr lang="it-IT" sz="2800" b="1" dirty="0" err="1"/>
              <a:t>l’ombre</a:t>
            </a:r>
            <a:r>
              <a:rPr lang="it-IT" sz="2800" b="1" dirty="0"/>
              <a:t> </a:t>
            </a:r>
            <a:r>
              <a:rPr lang="it-IT" sz="2800" b="1" dirty="0" smtClean="0"/>
              <a:t>			le </a:t>
            </a:r>
            <a:r>
              <a:rPr lang="it-IT" sz="2800" b="1" dirty="0" err="1"/>
              <a:t>personnage</a:t>
            </a:r>
            <a:r>
              <a:rPr lang="it-IT" sz="2800" b="1" dirty="0"/>
              <a:t> de </a:t>
            </a:r>
            <a:r>
              <a:rPr lang="it-IT" sz="2800" b="1" dirty="0" err="1"/>
              <a:t>Maroun</a:t>
            </a:r>
            <a:r>
              <a:rPr lang="it-IT" sz="2800" b="1" dirty="0"/>
              <a:t> </a:t>
            </a:r>
            <a:r>
              <a:rPr lang="it-IT" sz="2800" b="1" dirty="0" err="1"/>
              <a:t>Debch</a:t>
            </a:r>
            <a:r>
              <a:rPr lang="it-IT" sz="2800" dirty="0"/>
              <a:t>, le </a:t>
            </a:r>
            <a:r>
              <a:rPr lang="it-IT" sz="2800" dirty="0" smtClean="0"/>
              <a:t>				</a:t>
            </a:r>
            <a:r>
              <a:rPr lang="it-IT" sz="2800" dirty="0" err="1" smtClean="0"/>
              <a:t>père</a:t>
            </a:r>
            <a:r>
              <a:rPr lang="it-IT" sz="2800" dirty="0" smtClean="0"/>
              <a:t> </a:t>
            </a:r>
            <a:r>
              <a:rPr lang="it-IT" sz="2800" dirty="0" err="1"/>
              <a:t>adoptif</a:t>
            </a:r>
            <a:r>
              <a:rPr lang="it-IT" sz="2800" dirty="0"/>
              <a:t> de </a:t>
            </a:r>
            <a:r>
              <a:rPr lang="it-IT" sz="2800" dirty="0" err="1"/>
              <a:t>Wahhch</a:t>
            </a:r>
            <a:r>
              <a:rPr lang="it-IT" sz="2800" dirty="0"/>
              <a:t>, </a:t>
            </a:r>
            <a:r>
              <a:rPr lang="it-IT" sz="2800" dirty="0" err="1"/>
              <a:t>autour</a:t>
            </a:r>
            <a:r>
              <a:rPr lang="it-IT" sz="2800" dirty="0"/>
              <a:t> </a:t>
            </a:r>
            <a:r>
              <a:rPr lang="it-IT" sz="2800" dirty="0" smtClean="0"/>
              <a:t>					</a:t>
            </a:r>
            <a:r>
              <a:rPr lang="it-IT" sz="2800" dirty="0" err="1" smtClean="0"/>
              <a:t>duquel</a:t>
            </a:r>
            <a:r>
              <a:rPr lang="it-IT" sz="2800" dirty="0" smtClean="0"/>
              <a:t> </a:t>
            </a:r>
            <a:r>
              <a:rPr lang="it-IT" sz="2800" dirty="0" err="1"/>
              <a:t>peu</a:t>
            </a:r>
            <a:r>
              <a:rPr lang="it-IT" sz="2800" dirty="0"/>
              <a:t> à </a:t>
            </a:r>
            <a:r>
              <a:rPr lang="it-IT" sz="2800" dirty="0" err="1"/>
              <a:t>peu</a:t>
            </a:r>
            <a:r>
              <a:rPr lang="it-IT" sz="2800" dirty="0"/>
              <a:t> </a:t>
            </a:r>
            <a:r>
              <a:rPr lang="it-IT" sz="2800" dirty="0" smtClean="0"/>
              <a:t>va se </a:t>
            </a:r>
            <a:r>
              <a:rPr lang="it-IT" sz="2800" dirty="0" err="1"/>
              <a:t>coaguler</a:t>
            </a:r>
            <a:r>
              <a:rPr lang="it-IT" sz="2800" dirty="0"/>
              <a:t> le </a:t>
            </a:r>
            <a:r>
              <a:rPr lang="it-IT" sz="2800" dirty="0" smtClean="0"/>
              <a:t>				</a:t>
            </a:r>
            <a:r>
              <a:rPr lang="it-IT" sz="2800" dirty="0" err="1" smtClean="0"/>
              <a:t>mystère</a:t>
            </a:r>
            <a:r>
              <a:rPr lang="it-IT" sz="2800" dirty="0"/>
              <a:t>.</a:t>
            </a:r>
          </a:p>
          <a:p>
            <a:endParaRPr lang="it-IT" sz="3200" dirty="0"/>
          </a:p>
        </p:txBody>
      </p:sp>
    </p:spTree>
    <p:extLst>
      <p:ext uri="{BB962C8B-B14F-4D97-AF65-F5344CB8AC3E}">
        <p14:creationId xmlns:p14="http://schemas.microsoft.com/office/powerpoint/2010/main" val="5968169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45130" y="365633"/>
            <a:ext cx="9404723" cy="1400530"/>
          </a:xfrm>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800" dirty="0"/>
          </a:p>
        </p:txBody>
      </p:sp>
      <p:sp>
        <p:nvSpPr>
          <p:cNvPr id="3" name="Segnaposto contenuto 2"/>
          <p:cNvSpPr>
            <a:spLocks noGrp="1"/>
          </p:cNvSpPr>
          <p:nvPr>
            <p:ph idx="1"/>
          </p:nvPr>
        </p:nvSpPr>
        <p:spPr/>
        <p:txBody>
          <a:bodyPr>
            <a:normAutofit fontScale="92500"/>
          </a:bodyPr>
          <a:lstStyle/>
          <a:p>
            <a:endParaRPr lang="it-IT" sz="3200" dirty="0" smtClean="0"/>
          </a:p>
          <a:p>
            <a:r>
              <a:rPr lang="it-IT" sz="3000" dirty="0" smtClean="0"/>
              <a:t>Ce </a:t>
            </a:r>
            <a:r>
              <a:rPr lang="it-IT" sz="3000" dirty="0" err="1"/>
              <a:t>dialogue</a:t>
            </a:r>
            <a:r>
              <a:rPr lang="it-IT" sz="3000" dirty="0"/>
              <a:t> </a:t>
            </a:r>
            <a:r>
              <a:rPr lang="it-IT" sz="3000" dirty="0" err="1"/>
              <a:t>nous</a:t>
            </a:r>
            <a:r>
              <a:rPr lang="it-IT" sz="3000" dirty="0"/>
              <a:t> </a:t>
            </a:r>
            <a:r>
              <a:rPr lang="it-IT" sz="3000" dirty="0" err="1"/>
              <a:t>permet</a:t>
            </a:r>
            <a:r>
              <a:rPr lang="it-IT" sz="3000" dirty="0"/>
              <a:t> d’</a:t>
            </a:r>
            <a:r>
              <a:rPr lang="it-IT" sz="3000" dirty="0" err="1"/>
              <a:t>ailleurs</a:t>
            </a:r>
            <a:r>
              <a:rPr lang="it-IT" sz="3000" dirty="0"/>
              <a:t> de </a:t>
            </a:r>
            <a:r>
              <a:rPr lang="it-IT" sz="3000" dirty="0" err="1"/>
              <a:t>nous</a:t>
            </a:r>
            <a:r>
              <a:rPr lang="it-IT" sz="3000" dirty="0"/>
              <a:t> </a:t>
            </a:r>
            <a:r>
              <a:rPr lang="it-IT" sz="3000" dirty="0" err="1"/>
              <a:t>forger</a:t>
            </a:r>
            <a:r>
              <a:rPr lang="it-IT" sz="3000" dirty="0"/>
              <a:t> une première </a:t>
            </a:r>
            <a:r>
              <a:rPr lang="it-IT" sz="3000" dirty="0" err="1"/>
              <a:t>impression</a:t>
            </a:r>
            <a:r>
              <a:rPr lang="it-IT" sz="3000" dirty="0"/>
              <a:t> </a:t>
            </a:r>
            <a:r>
              <a:rPr lang="it-IT" sz="3000" dirty="0" err="1"/>
              <a:t>du</a:t>
            </a:r>
            <a:r>
              <a:rPr lang="it-IT" sz="3000" dirty="0"/>
              <a:t> </a:t>
            </a:r>
            <a:r>
              <a:rPr lang="it-IT" sz="3000" dirty="0" err="1"/>
              <a:t>tempérament</a:t>
            </a:r>
            <a:r>
              <a:rPr lang="it-IT" sz="3000" dirty="0"/>
              <a:t> de </a:t>
            </a:r>
            <a:r>
              <a:rPr lang="it-IT" sz="3000" b="1" dirty="0" err="1"/>
              <a:t>Maroun</a:t>
            </a:r>
            <a:r>
              <a:rPr lang="it-IT" sz="3000" b="1" dirty="0"/>
              <a:t> </a:t>
            </a:r>
            <a:r>
              <a:rPr lang="it-IT" sz="3000" b="1" dirty="0" err="1"/>
              <a:t>Debch</a:t>
            </a:r>
            <a:r>
              <a:rPr lang="it-IT" sz="3000" dirty="0"/>
              <a:t>, qui s’</a:t>
            </a:r>
            <a:r>
              <a:rPr lang="it-IT" sz="3000" dirty="0" err="1"/>
              <a:t>avère</a:t>
            </a:r>
            <a:r>
              <a:rPr lang="it-IT" sz="3000" dirty="0"/>
              <a:t> </a:t>
            </a:r>
            <a:r>
              <a:rPr lang="it-IT" sz="3000" dirty="0" err="1"/>
              <a:t>être</a:t>
            </a:r>
            <a:r>
              <a:rPr lang="it-IT" sz="3000" dirty="0"/>
              <a:t> un </a:t>
            </a:r>
            <a:r>
              <a:rPr lang="it-IT" sz="3000" b="1" dirty="0" err="1"/>
              <a:t>père</a:t>
            </a:r>
            <a:r>
              <a:rPr lang="it-IT" sz="3000" b="1" dirty="0"/>
              <a:t> </a:t>
            </a:r>
            <a:r>
              <a:rPr lang="it-IT" sz="3000" b="1" dirty="0" err="1"/>
              <a:t>plutôt</a:t>
            </a:r>
            <a:r>
              <a:rPr lang="it-IT" sz="3000" b="1" dirty="0"/>
              <a:t> </a:t>
            </a:r>
            <a:r>
              <a:rPr lang="it-IT" sz="3000" b="1" dirty="0" err="1"/>
              <a:t>détaché</a:t>
            </a:r>
            <a:r>
              <a:rPr lang="it-IT" sz="3000" b="1" dirty="0"/>
              <a:t> </a:t>
            </a:r>
            <a:r>
              <a:rPr lang="it-IT" sz="3000" dirty="0"/>
              <a:t>de </a:t>
            </a:r>
            <a:r>
              <a:rPr lang="it-IT" sz="3000" dirty="0" err="1"/>
              <a:t>ses</a:t>
            </a:r>
            <a:r>
              <a:rPr lang="it-IT" sz="3000" dirty="0"/>
              <a:t> enfants : </a:t>
            </a:r>
            <a:r>
              <a:rPr lang="it-IT" sz="3000" b="1" dirty="0"/>
              <a:t>il </a:t>
            </a:r>
            <a:r>
              <a:rPr lang="it-IT" sz="3000" b="1" dirty="0" err="1"/>
              <a:t>parle</a:t>
            </a:r>
            <a:r>
              <a:rPr lang="it-IT" sz="3000" b="1" dirty="0"/>
              <a:t> </a:t>
            </a:r>
            <a:r>
              <a:rPr lang="it-IT" sz="3000" b="1" dirty="0" err="1"/>
              <a:t>peu</a:t>
            </a:r>
            <a:r>
              <a:rPr lang="it-IT" sz="3000" b="1" dirty="0"/>
              <a:t> </a:t>
            </a:r>
            <a:r>
              <a:rPr lang="it-IT" sz="3000" b="1" dirty="0" err="1"/>
              <a:t>avec</a:t>
            </a:r>
            <a:r>
              <a:rPr lang="it-IT" sz="3000" b="1" dirty="0"/>
              <a:t> </a:t>
            </a:r>
            <a:r>
              <a:rPr lang="it-IT" sz="3000" b="1" dirty="0" err="1"/>
              <a:t>eux</a:t>
            </a:r>
            <a:r>
              <a:rPr lang="it-IT" sz="3000" b="1" dirty="0"/>
              <a:t> et il se </a:t>
            </a:r>
            <a:r>
              <a:rPr lang="it-IT" sz="3000" b="1" dirty="0" err="1"/>
              <a:t>met</a:t>
            </a:r>
            <a:r>
              <a:rPr lang="it-IT" sz="3000" b="1" dirty="0"/>
              <a:t> vite en </a:t>
            </a:r>
            <a:r>
              <a:rPr lang="it-IT" sz="3000" b="1" dirty="0" err="1"/>
              <a:t>colère</a:t>
            </a:r>
            <a:r>
              <a:rPr lang="it-IT" sz="3000" dirty="0" smtClean="0"/>
              <a:t>.</a:t>
            </a:r>
          </a:p>
          <a:p>
            <a:r>
              <a:rPr lang="it-IT" sz="3000" dirty="0" err="1" smtClean="0"/>
              <a:t>Surtout</a:t>
            </a:r>
            <a:r>
              <a:rPr lang="it-IT" sz="3000" dirty="0" smtClean="0"/>
              <a:t>, </a:t>
            </a:r>
            <a:r>
              <a:rPr lang="it-IT" sz="3000" b="1" dirty="0" smtClean="0"/>
              <a:t>il est </a:t>
            </a:r>
            <a:r>
              <a:rPr lang="it-IT" sz="3000" b="1" dirty="0" err="1" smtClean="0"/>
              <a:t>gêné</a:t>
            </a:r>
            <a:r>
              <a:rPr lang="it-IT" sz="3000" b="1" dirty="0" smtClean="0"/>
              <a:t> par </a:t>
            </a:r>
            <a:r>
              <a:rPr lang="it-IT" sz="3000" b="1" dirty="0" err="1" smtClean="0"/>
              <a:t>les</a:t>
            </a:r>
            <a:r>
              <a:rPr lang="it-IT" sz="3000" b="1" dirty="0" smtClean="0"/>
              <a:t> </a:t>
            </a:r>
            <a:r>
              <a:rPr lang="it-IT" sz="3000" b="1" dirty="0" err="1" smtClean="0"/>
              <a:t>questions</a:t>
            </a:r>
            <a:r>
              <a:rPr lang="it-IT" sz="3000" b="1" dirty="0" smtClean="0"/>
              <a:t> </a:t>
            </a:r>
            <a:r>
              <a:rPr lang="it-IT" sz="3000" b="1" dirty="0" err="1" smtClean="0"/>
              <a:t>posées</a:t>
            </a:r>
            <a:r>
              <a:rPr lang="it-IT" sz="3000" b="1" dirty="0" smtClean="0"/>
              <a:t> </a:t>
            </a:r>
            <a:r>
              <a:rPr lang="it-IT" sz="3000" dirty="0" smtClean="0"/>
              <a:t>au </a:t>
            </a:r>
            <a:r>
              <a:rPr lang="it-IT" sz="3000" dirty="0" err="1" smtClean="0"/>
              <a:t>sujet</a:t>
            </a:r>
            <a:r>
              <a:rPr lang="it-IT" sz="3000" dirty="0" smtClean="0"/>
              <a:t> de l’</a:t>
            </a:r>
            <a:r>
              <a:rPr lang="it-IT" sz="3000" dirty="0" err="1" smtClean="0"/>
              <a:t>épisode</a:t>
            </a:r>
            <a:r>
              <a:rPr lang="it-IT" sz="3000" dirty="0" smtClean="0"/>
              <a:t> </a:t>
            </a:r>
            <a:r>
              <a:rPr lang="it-IT" sz="3000" dirty="0" err="1" smtClean="0"/>
              <a:t>sanglant</a:t>
            </a:r>
            <a:r>
              <a:rPr lang="it-IT" sz="3000" dirty="0" smtClean="0"/>
              <a:t> de Sabra et Chatila.</a:t>
            </a:r>
            <a:endParaRPr lang="it-IT" sz="3000" dirty="0"/>
          </a:p>
          <a:p>
            <a:endParaRPr lang="it-IT" dirty="0"/>
          </a:p>
        </p:txBody>
      </p:sp>
    </p:spTree>
    <p:extLst>
      <p:ext uri="{BB962C8B-B14F-4D97-AF65-F5344CB8AC3E}">
        <p14:creationId xmlns:p14="http://schemas.microsoft.com/office/powerpoint/2010/main" val="21295641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endParaRPr lang="fr-FR" sz="2800" dirty="0" smtClean="0"/>
          </a:p>
          <a:p>
            <a:r>
              <a:rPr lang="fr-FR" sz="2800" dirty="0" smtClean="0"/>
              <a:t>La </a:t>
            </a:r>
            <a:r>
              <a:rPr lang="fr-FR" sz="2800" dirty="0"/>
              <a:t>recherche de son origine se métamorphose ainsi pour </a:t>
            </a:r>
            <a:r>
              <a:rPr lang="fr-FR" sz="2800" dirty="0" err="1"/>
              <a:t>Wahhch</a:t>
            </a:r>
            <a:r>
              <a:rPr lang="fr-FR" sz="2800" dirty="0"/>
              <a:t> en </a:t>
            </a:r>
            <a:r>
              <a:rPr lang="fr-FR" sz="2800" b="1" dirty="0"/>
              <a:t>la quête de la vérité </a:t>
            </a:r>
            <a:r>
              <a:rPr lang="fr-FR" sz="2800" b="1" dirty="0" smtClean="0"/>
              <a:t>à propos de son géniteur adoptif</a:t>
            </a:r>
          </a:p>
          <a:p>
            <a:r>
              <a:rPr lang="fr-FR" sz="2800" dirty="0" smtClean="0"/>
              <a:t>Cette </a:t>
            </a:r>
            <a:r>
              <a:rPr lang="fr-FR" sz="2800" dirty="0"/>
              <a:t>dernière se transforme en </a:t>
            </a:r>
            <a:r>
              <a:rPr lang="fr-FR" sz="2800" b="1" dirty="0"/>
              <a:t>la découverte de l’Histoire</a:t>
            </a:r>
            <a:r>
              <a:rPr lang="fr-FR" sz="2800" dirty="0"/>
              <a:t>, car le destin individuel ne peut être, pour ceux qui </a:t>
            </a:r>
            <a:r>
              <a:rPr lang="fr-FR" sz="2800" dirty="0" smtClean="0"/>
              <a:t>sont </a:t>
            </a:r>
            <a:r>
              <a:rPr lang="fr-FR" sz="2800" dirty="0"/>
              <a:t>nés en terre libanaise, écarté de </a:t>
            </a:r>
            <a:r>
              <a:rPr lang="fr-FR" sz="2800" b="1" dirty="0"/>
              <a:t>la destinée d’un </a:t>
            </a:r>
            <a:r>
              <a:rPr lang="fr-FR" sz="2800" b="1" dirty="0" smtClean="0"/>
              <a:t>peuple, </a:t>
            </a:r>
            <a:r>
              <a:rPr lang="fr-FR" sz="2800" b="1" dirty="0"/>
              <a:t>martyrisé par la guerre civile</a:t>
            </a:r>
            <a:r>
              <a:rPr lang="fr-FR" sz="2800" dirty="0"/>
              <a:t>. </a:t>
            </a:r>
            <a:endParaRPr lang="it-IT" sz="2800" dirty="0"/>
          </a:p>
        </p:txBody>
      </p:sp>
    </p:spTree>
    <p:extLst>
      <p:ext uri="{BB962C8B-B14F-4D97-AF65-F5344CB8AC3E}">
        <p14:creationId xmlns:p14="http://schemas.microsoft.com/office/powerpoint/2010/main" val="15754115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80041" y="394661"/>
            <a:ext cx="9404723" cy="1400530"/>
          </a:xfrm>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smtClean="0"/>
              <a:t>narratives</a:t>
            </a:r>
            <a:endParaRPr lang="it-IT" sz="4400" dirty="0"/>
          </a:p>
        </p:txBody>
      </p:sp>
      <p:sp>
        <p:nvSpPr>
          <p:cNvPr id="3" name="Segnaposto contenuto 2"/>
          <p:cNvSpPr>
            <a:spLocks noGrp="1"/>
          </p:cNvSpPr>
          <p:nvPr>
            <p:ph idx="1"/>
          </p:nvPr>
        </p:nvSpPr>
        <p:spPr>
          <a:xfrm>
            <a:off x="1534846" y="2241831"/>
            <a:ext cx="8946541" cy="4195481"/>
          </a:xfrm>
        </p:spPr>
        <p:txBody>
          <a:bodyPr/>
          <a:lstStyle/>
          <a:p>
            <a:r>
              <a:rPr lang="fr-FR" sz="3200" dirty="0" smtClean="0"/>
              <a:t>La vérité s’avère alors posséder les traits d’un </a:t>
            </a:r>
            <a:r>
              <a:rPr lang="fr-FR" sz="3200" b="1" dirty="0"/>
              <a:t>masque bestial</a:t>
            </a:r>
            <a:r>
              <a:rPr lang="fr-FR" sz="3200" dirty="0" smtClean="0"/>
              <a:t>.</a:t>
            </a:r>
          </a:p>
          <a:p>
            <a:pPr marL="0" indent="0">
              <a:buNone/>
            </a:pPr>
            <a:endParaRPr lang="it-IT" sz="3200" dirty="0" smtClean="0"/>
          </a:p>
          <a:p>
            <a:pPr marL="0" indent="0">
              <a:buNone/>
            </a:pPr>
            <a:endParaRPr lang="it-IT" dirty="0"/>
          </a:p>
        </p:txBody>
      </p:sp>
      <p:pic>
        <p:nvPicPr>
          <p:cNvPr id="2052" name="Picture 4" descr="WAJDI MOUAW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116" y="3656455"/>
            <a:ext cx="6660000" cy="2780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1701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Ayant </a:t>
            </a:r>
            <a:r>
              <a:rPr lang="fr-FR" sz="2800" dirty="0"/>
              <a:t>su qu’un Libanais vit à </a:t>
            </a:r>
            <a:r>
              <a:rPr lang="fr-FR" sz="2800" dirty="0" err="1"/>
              <a:t>Paradise</a:t>
            </a:r>
            <a:r>
              <a:rPr lang="fr-FR" sz="2800" dirty="0"/>
              <a:t> Hill (Nouveau Mexique), </a:t>
            </a:r>
            <a:r>
              <a:rPr lang="fr-FR" sz="2800" dirty="0" err="1"/>
              <a:t>Wahhch</a:t>
            </a:r>
            <a:r>
              <a:rPr lang="fr-FR" sz="2800" dirty="0"/>
              <a:t> s’y rend, désormais disposé à </a:t>
            </a:r>
            <a:r>
              <a:rPr lang="fr-FR" sz="2800" dirty="0" smtClean="0"/>
              <a:t>tout, </a:t>
            </a:r>
            <a:r>
              <a:rPr lang="fr-FR" sz="2800" dirty="0"/>
              <a:t>afin de résoudre le mystère qui enveloppe son identité</a:t>
            </a:r>
            <a:r>
              <a:rPr lang="fr-FR" sz="2800" dirty="0" smtClean="0"/>
              <a:t>.</a:t>
            </a:r>
          </a:p>
          <a:p>
            <a:pPr marL="0" indent="0">
              <a:buNone/>
            </a:pPr>
            <a:endParaRPr lang="it-IT" sz="2800" dirty="0"/>
          </a:p>
        </p:txBody>
      </p:sp>
    </p:spTree>
    <p:extLst>
      <p:ext uri="{BB962C8B-B14F-4D97-AF65-F5344CB8AC3E}">
        <p14:creationId xmlns:p14="http://schemas.microsoft.com/office/powerpoint/2010/main" val="1902036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lnSpcReduction="10000"/>
          </a:bodyPr>
          <a:lstStyle/>
          <a:p>
            <a:r>
              <a:rPr lang="fr-FR" sz="2800" dirty="0"/>
              <a:t>S</a:t>
            </a:r>
            <a:r>
              <a:rPr lang="fr-FR" sz="2800" dirty="0" smtClean="0"/>
              <a:t>a </a:t>
            </a:r>
            <a:r>
              <a:rPr lang="fr-FR" sz="2800" dirty="0"/>
              <a:t>famille s’établit pendant plusieurs années en France, avant de </a:t>
            </a:r>
            <a:r>
              <a:rPr lang="fr-FR" sz="2800" b="1" dirty="0"/>
              <a:t>partir en 1983</a:t>
            </a:r>
            <a:r>
              <a:rPr lang="fr-FR" sz="2800" dirty="0"/>
              <a:t>, pour la province de </a:t>
            </a:r>
            <a:r>
              <a:rPr lang="fr-FR" sz="2800" b="1" dirty="0"/>
              <a:t>Québec</a:t>
            </a:r>
            <a:r>
              <a:rPr lang="fr-FR" sz="2800" dirty="0"/>
              <a:t> au Canada. </a:t>
            </a:r>
            <a:r>
              <a:rPr lang="fr-FR" sz="2800" dirty="0" err="1"/>
              <a:t>Mouawad</a:t>
            </a:r>
            <a:r>
              <a:rPr lang="fr-FR" sz="2800" dirty="0"/>
              <a:t> a 15 ans et </a:t>
            </a:r>
            <a:r>
              <a:rPr lang="fr-FR" sz="2800" b="1" dirty="0"/>
              <a:t>ce deuxième exil constitue une blessure, peut-être plus douloureuse encore </a:t>
            </a:r>
            <a:r>
              <a:rPr lang="fr-FR" sz="2800" dirty="0"/>
              <a:t>que celle reçue </a:t>
            </a:r>
            <a:r>
              <a:rPr lang="fr-FR" sz="2800" dirty="0" smtClean="0"/>
              <a:t>enfant, </a:t>
            </a:r>
            <a:r>
              <a:rPr lang="fr-FR" sz="2800" dirty="0"/>
              <a:t>en quittant le pays natal</a:t>
            </a:r>
            <a:r>
              <a:rPr lang="fr-FR" sz="2800" dirty="0" smtClean="0"/>
              <a:t>.</a:t>
            </a:r>
          </a:p>
          <a:p>
            <a:r>
              <a:rPr lang="fr-FR" sz="2800" b="1" dirty="0"/>
              <a:t>La figure de l’adolescent </a:t>
            </a:r>
            <a:r>
              <a:rPr lang="fr-FR" sz="2800" dirty="0"/>
              <a:t>et</a:t>
            </a:r>
            <a:r>
              <a:rPr lang="fr-FR" sz="2800" b="1" dirty="0"/>
              <a:t> le motif du voyage</a:t>
            </a:r>
            <a:r>
              <a:rPr lang="fr-FR" sz="2800" dirty="0"/>
              <a:t>, très prégnants dans son </a:t>
            </a:r>
            <a:r>
              <a:rPr lang="fr-FR" sz="2800" dirty="0" smtClean="0"/>
              <a:t>théâtre et dans son œuvre romanesque, </a:t>
            </a:r>
            <a:r>
              <a:rPr lang="fr-FR" sz="2800" dirty="0"/>
              <a:t>trouvent sans aucun doute dans cette arrachement </a:t>
            </a:r>
            <a:r>
              <a:rPr lang="fr-FR" sz="2800" dirty="0" smtClean="0"/>
              <a:t>leur </a:t>
            </a:r>
            <a:r>
              <a:rPr lang="fr-FR" sz="2800" dirty="0"/>
              <a:t>origine.</a:t>
            </a:r>
            <a:endParaRPr lang="it-IT" sz="2800" dirty="0"/>
          </a:p>
          <a:p>
            <a:endParaRPr lang="fr-FR" sz="2800" dirty="0" smtClean="0"/>
          </a:p>
          <a:p>
            <a:endParaRPr lang="it-IT" sz="2800" dirty="0"/>
          </a:p>
          <a:p>
            <a:endParaRPr lang="it-IT" dirty="0"/>
          </a:p>
        </p:txBody>
      </p:sp>
    </p:spTree>
    <p:extLst>
      <p:ext uri="{BB962C8B-B14F-4D97-AF65-F5344CB8AC3E}">
        <p14:creationId xmlns:p14="http://schemas.microsoft.com/office/powerpoint/2010/main" val="217527103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Là, </a:t>
            </a:r>
            <a:r>
              <a:rPr lang="fr-FR" sz="2800" dirty="0"/>
              <a:t>il réussit à rencontrer </a:t>
            </a:r>
            <a:r>
              <a:rPr lang="fr-FR" sz="2800" b="1" dirty="0"/>
              <a:t>Fadi Melki</a:t>
            </a:r>
            <a:r>
              <a:rPr lang="fr-FR" sz="2800" dirty="0"/>
              <a:t>, ancien soldat des Forces Libanaises (</a:t>
            </a:r>
            <a:r>
              <a:rPr lang="fr-FR" sz="2800" i="1" dirty="0" err="1"/>
              <a:t>Kataëbs</a:t>
            </a:r>
            <a:r>
              <a:rPr lang="fr-FR" sz="2800" dirty="0"/>
              <a:t>) qui, ayant participé à la boucherie de Sabra et </a:t>
            </a:r>
            <a:r>
              <a:rPr lang="fr-FR" sz="2800" dirty="0" err="1"/>
              <a:t>Chatila</a:t>
            </a:r>
            <a:r>
              <a:rPr lang="fr-FR" sz="2800" dirty="0"/>
              <a:t>, lui raconte ce qui eut lieu en septembre 1982. </a:t>
            </a:r>
          </a:p>
          <a:p>
            <a:endParaRPr lang="it-IT" sz="2800" dirty="0"/>
          </a:p>
        </p:txBody>
      </p:sp>
    </p:spTree>
    <p:extLst>
      <p:ext uri="{BB962C8B-B14F-4D97-AF65-F5344CB8AC3E}">
        <p14:creationId xmlns:p14="http://schemas.microsoft.com/office/powerpoint/2010/main" val="17221455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endParaRPr lang="fr-FR" sz="2800" dirty="0" smtClean="0"/>
          </a:p>
          <a:p>
            <a:r>
              <a:rPr lang="fr-FR" sz="2800" dirty="0" smtClean="0"/>
              <a:t>Après </a:t>
            </a:r>
            <a:r>
              <a:rPr lang="fr-FR" sz="2800" dirty="0"/>
              <a:t>l’assassinat de </a:t>
            </a:r>
            <a:r>
              <a:rPr lang="fr-FR" sz="2800" dirty="0" smtClean="0"/>
              <a:t>Bachir Gemayel, </a:t>
            </a:r>
            <a:r>
              <a:rPr lang="fr-FR" sz="3200" b="1" dirty="0"/>
              <a:t>les </a:t>
            </a:r>
            <a:r>
              <a:rPr lang="fr-FR" sz="2800" b="1" dirty="0"/>
              <a:t>miliciens chrétiens étaient en déroute </a:t>
            </a:r>
            <a:r>
              <a:rPr lang="fr-FR" sz="2800" dirty="0"/>
              <a:t>et, nourrissant une haine profonde vis-à-vis des Palestiniens, jugés responsables du crime, avaient cherché </a:t>
            </a:r>
            <a:r>
              <a:rPr lang="fr-FR" sz="2800" b="1" dirty="0"/>
              <a:t>l’appui des troupes israéliennes</a:t>
            </a:r>
            <a:r>
              <a:rPr lang="fr-FR" sz="2800" dirty="0"/>
              <a:t> qui leur avaient procuré les </a:t>
            </a:r>
            <a:r>
              <a:rPr lang="fr-FR" sz="2800" dirty="0" smtClean="0"/>
              <a:t>armes, </a:t>
            </a:r>
            <a:r>
              <a:rPr lang="fr-FR" sz="2800" dirty="0"/>
              <a:t>nécessaires à mener à bien l’attaque aux camps de réfugiés de Sabra et </a:t>
            </a:r>
            <a:r>
              <a:rPr lang="fr-FR" sz="2800" dirty="0" err="1" smtClean="0"/>
              <a:t>Chatila</a:t>
            </a:r>
            <a:r>
              <a:rPr lang="fr-FR" sz="2800" dirty="0" smtClean="0"/>
              <a:t>.</a:t>
            </a:r>
            <a:endParaRPr lang="it-IT" sz="2800" dirty="0"/>
          </a:p>
        </p:txBody>
      </p:sp>
    </p:spTree>
    <p:extLst>
      <p:ext uri="{BB962C8B-B14F-4D97-AF65-F5344CB8AC3E}">
        <p14:creationId xmlns:p14="http://schemas.microsoft.com/office/powerpoint/2010/main" val="32013329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3200" dirty="0" smtClean="0"/>
          </a:p>
          <a:p>
            <a:r>
              <a:rPr lang="fr-FR" sz="2800" dirty="0" smtClean="0"/>
              <a:t>Les </a:t>
            </a:r>
            <a:r>
              <a:rPr lang="fr-FR" sz="2800" dirty="0"/>
              <a:t>troupes chrétiennes étaient </a:t>
            </a:r>
            <a:r>
              <a:rPr lang="fr-FR" sz="2800" dirty="0" smtClean="0"/>
              <a:t>commandées </a:t>
            </a:r>
            <a:r>
              <a:rPr lang="fr-FR" sz="2800" dirty="0"/>
              <a:t>par </a:t>
            </a:r>
            <a:r>
              <a:rPr lang="fr-FR" sz="2800" b="1" dirty="0"/>
              <a:t>un homme sanguinaire</a:t>
            </a:r>
            <a:r>
              <a:rPr lang="fr-FR" sz="2800" dirty="0"/>
              <a:t>, </a:t>
            </a:r>
            <a:r>
              <a:rPr lang="fr-FR" sz="2800" dirty="0" smtClean="0"/>
              <a:t>qui </a:t>
            </a:r>
            <a:r>
              <a:rPr lang="fr-FR" sz="2800" dirty="0"/>
              <a:t>était surnommé </a:t>
            </a:r>
            <a:r>
              <a:rPr lang="fr-FR" sz="2800" dirty="0" smtClean="0"/>
              <a:t>« </a:t>
            </a:r>
            <a:r>
              <a:rPr lang="fr-FR" sz="2800" b="1" i="1" dirty="0" err="1" smtClean="0"/>
              <a:t>Wahhch</a:t>
            </a:r>
            <a:r>
              <a:rPr lang="fr-FR" sz="2800" b="1" i="1" dirty="0" smtClean="0"/>
              <a:t> El </a:t>
            </a:r>
            <a:r>
              <a:rPr lang="fr-FR" sz="2800" b="1" i="1" dirty="0" err="1" smtClean="0"/>
              <a:t>Debch</a:t>
            </a:r>
            <a:r>
              <a:rPr lang="fr-FR" sz="2800" b="1" dirty="0" smtClean="0"/>
              <a:t> </a:t>
            </a:r>
            <a:r>
              <a:rPr lang="fr-FR" sz="2800" dirty="0" smtClean="0"/>
              <a:t>», </a:t>
            </a:r>
            <a:r>
              <a:rPr lang="fr-FR" sz="2800" dirty="0"/>
              <a:t>“</a:t>
            </a:r>
            <a:r>
              <a:rPr lang="fr-FR" sz="2800" b="1" dirty="0"/>
              <a:t>le monstre brutal</a:t>
            </a:r>
            <a:r>
              <a:rPr lang="fr-FR" sz="2800" dirty="0"/>
              <a:t>”, à cause des aberrations dont il était capable et de </a:t>
            </a:r>
            <a:r>
              <a:rPr lang="fr-FR" sz="2800" b="1" dirty="0"/>
              <a:t>la sauvagerie </a:t>
            </a:r>
            <a:r>
              <a:rPr lang="fr-FR" sz="2800" dirty="0"/>
              <a:t>qui le distinguait.</a:t>
            </a:r>
            <a:endParaRPr lang="it-IT" sz="2800" dirty="0"/>
          </a:p>
        </p:txBody>
      </p:sp>
    </p:spTree>
    <p:extLst>
      <p:ext uri="{BB962C8B-B14F-4D97-AF65-F5344CB8AC3E}">
        <p14:creationId xmlns:p14="http://schemas.microsoft.com/office/powerpoint/2010/main" val="38638687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endParaRPr lang="fr-FR" sz="3200" dirty="0" smtClean="0"/>
          </a:p>
          <a:p>
            <a:r>
              <a:rPr lang="fr-FR" sz="2800" dirty="0" smtClean="0"/>
              <a:t>À </a:t>
            </a:r>
            <a:r>
              <a:rPr lang="fr-FR" sz="2800" dirty="0"/>
              <a:t>ses ordres, les jeunes soldats des Forces Libanaises avaient </a:t>
            </a:r>
            <a:r>
              <a:rPr lang="fr-FR" sz="2800" b="1" dirty="0"/>
              <a:t>envahi les camps de Sabra et </a:t>
            </a:r>
            <a:r>
              <a:rPr lang="fr-FR" sz="2800" b="1" dirty="0" err="1"/>
              <a:t>Chatila</a:t>
            </a:r>
            <a:r>
              <a:rPr lang="fr-FR" sz="2800" dirty="0"/>
              <a:t>, surexcités par l’assomption </a:t>
            </a:r>
            <a:r>
              <a:rPr lang="fr-FR" sz="2800" dirty="0" smtClean="0"/>
              <a:t>de stupéfiants, </a:t>
            </a:r>
            <a:r>
              <a:rPr lang="fr-FR" sz="2800" dirty="0"/>
              <a:t>qui leur avaient permis de faire </a:t>
            </a:r>
            <a:r>
              <a:rPr lang="fr-FR" sz="2800" dirty="0" smtClean="0"/>
              <a:t>« le </a:t>
            </a:r>
            <a:r>
              <a:rPr lang="fr-FR" sz="2800" dirty="0"/>
              <a:t>sacrifice de leur </a:t>
            </a:r>
            <a:r>
              <a:rPr lang="fr-FR" sz="2800" dirty="0" smtClean="0"/>
              <a:t>âme. »</a:t>
            </a:r>
            <a:r>
              <a:rPr lang="it-IT" sz="2800" dirty="0" smtClean="0"/>
              <a:t> </a:t>
            </a:r>
            <a:r>
              <a:rPr lang="fr-FR" sz="2800" dirty="0"/>
              <a:t>(</a:t>
            </a:r>
            <a:r>
              <a:rPr lang="fr-FR" sz="2800" i="1" dirty="0"/>
              <a:t>A</a:t>
            </a:r>
            <a:r>
              <a:rPr lang="fr-FR" sz="2800" dirty="0"/>
              <a:t>, </a:t>
            </a:r>
            <a:r>
              <a:rPr lang="fr-FR" sz="2800" dirty="0" smtClean="0"/>
              <a:t>p. 360).</a:t>
            </a:r>
          </a:p>
        </p:txBody>
      </p:sp>
    </p:spTree>
    <p:extLst>
      <p:ext uri="{BB962C8B-B14F-4D97-AF65-F5344CB8AC3E}">
        <p14:creationId xmlns:p14="http://schemas.microsoft.com/office/powerpoint/2010/main" val="25568231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3200" dirty="0" smtClean="0"/>
          </a:p>
          <a:p>
            <a:r>
              <a:rPr lang="fr-FR" sz="2800" dirty="0" smtClean="0"/>
              <a:t>Comme </a:t>
            </a:r>
            <a:r>
              <a:rPr lang="fr-FR" sz="2800" dirty="0"/>
              <a:t>le </a:t>
            </a:r>
            <a:r>
              <a:rPr lang="fr-FR" sz="2800" dirty="0" smtClean="0"/>
              <a:t>disait </a:t>
            </a:r>
            <a:r>
              <a:rPr lang="fr-FR" sz="2800" dirty="0" err="1"/>
              <a:t>Maroun</a:t>
            </a:r>
            <a:r>
              <a:rPr lang="fr-FR" sz="2800" dirty="0"/>
              <a:t> El </a:t>
            </a:r>
            <a:r>
              <a:rPr lang="fr-FR" sz="2800" dirty="0" err="1"/>
              <a:t>Debch</a:t>
            </a:r>
            <a:r>
              <a:rPr lang="fr-FR" sz="2800" dirty="0"/>
              <a:t>, le plus grand sacrifice, le véritable sacrifice pour un chrétien était </a:t>
            </a:r>
            <a:r>
              <a:rPr lang="fr-FR" sz="2800" dirty="0" smtClean="0"/>
              <a:t>« </a:t>
            </a:r>
            <a:r>
              <a:rPr lang="fr-FR" sz="2800" b="1" dirty="0" smtClean="0"/>
              <a:t>le </a:t>
            </a:r>
            <a:r>
              <a:rPr lang="fr-FR" sz="2800" b="1" dirty="0"/>
              <a:t>sacrifice de son </a:t>
            </a:r>
            <a:r>
              <a:rPr lang="fr-FR" sz="2800" b="1" dirty="0" smtClean="0"/>
              <a:t>âme</a:t>
            </a:r>
            <a:r>
              <a:rPr lang="fr-FR" sz="2800" dirty="0" smtClean="0"/>
              <a:t> », </a:t>
            </a:r>
            <a:r>
              <a:rPr lang="fr-FR" sz="2800" dirty="0"/>
              <a:t>ce qui lui permettrait de tuer et de torturer ses </a:t>
            </a:r>
            <a:r>
              <a:rPr lang="fr-FR" sz="2800" dirty="0" smtClean="0"/>
              <a:t>ennemis, </a:t>
            </a:r>
            <a:r>
              <a:rPr lang="fr-FR" sz="2800" b="1" dirty="0"/>
              <a:t>en se complaisant </a:t>
            </a:r>
            <a:r>
              <a:rPr lang="fr-FR" sz="2800" b="1" dirty="0" smtClean="0"/>
              <a:t>de leur souffrance</a:t>
            </a:r>
            <a:r>
              <a:rPr lang="fr-FR" sz="2800" dirty="0" smtClean="0"/>
              <a:t>.</a:t>
            </a:r>
            <a:endParaRPr lang="it-IT" sz="2800" dirty="0"/>
          </a:p>
          <a:p>
            <a:pPr marL="0" indent="0">
              <a:buNone/>
            </a:pPr>
            <a:endParaRPr lang="it-IT" sz="3200" dirty="0"/>
          </a:p>
        </p:txBody>
      </p:sp>
    </p:spTree>
    <p:extLst>
      <p:ext uri="{BB962C8B-B14F-4D97-AF65-F5344CB8AC3E}">
        <p14:creationId xmlns:p14="http://schemas.microsoft.com/office/powerpoint/2010/main" val="32678521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Au </a:t>
            </a:r>
            <a:r>
              <a:rPr lang="fr-FR" sz="2800" dirty="0"/>
              <a:t>dire de Fadi Melki, le tortionnaire farouche, qui avait ordonné le massacre des camps palestiniens, avait </a:t>
            </a:r>
            <a:r>
              <a:rPr lang="fr-FR" sz="2800" b="1" dirty="0"/>
              <a:t>pu jouir de </a:t>
            </a:r>
            <a:r>
              <a:rPr lang="fr-FR" sz="2800" b="1" dirty="0" smtClean="0"/>
              <a:t>l’Amnistie </a:t>
            </a:r>
            <a:r>
              <a:rPr lang="fr-FR" sz="2800" b="1" dirty="0"/>
              <a:t>de 1991</a:t>
            </a:r>
            <a:r>
              <a:rPr lang="fr-FR" sz="2800" dirty="0"/>
              <a:t> </a:t>
            </a:r>
            <a:r>
              <a:rPr lang="fr-FR" sz="2800" dirty="0" smtClean="0"/>
              <a:t>et, transplanté ailleurs, il </a:t>
            </a:r>
            <a:r>
              <a:rPr lang="fr-FR" sz="2800" dirty="0"/>
              <a:t>avait voulu </a:t>
            </a:r>
            <a:r>
              <a:rPr lang="fr-FR" sz="2800" b="1" dirty="0"/>
              <a:t>garder son surnom</a:t>
            </a:r>
            <a:r>
              <a:rPr lang="fr-FR" sz="2800" dirty="0"/>
              <a:t>. </a:t>
            </a:r>
            <a:endParaRPr lang="fr-FR" sz="2800" dirty="0" smtClean="0"/>
          </a:p>
          <a:p>
            <a:pPr marL="0" indent="0">
              <a:buNone/>
            </a:pPr>
            <a:endParaRPr lang="fr-FR" sz="2800" dirty="0" smtClean="0"/>
          </a:p>
          <a:p>
            <a:endParaRPr lang="it-IT" dirty="0"/>
          </a:p>
        </p:txBody>
      </p:sp>
    </p:spTree>
    <p:extLst>
      <p:ext uri="{BB962C8B-B14F-4D97-AF65-F5344CB8AC3E}">
        <p14:creationId xmlns:p14="http://schemas.microsoft.com/office/powerpoint/2010/main" val="15011218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dirty="0" smtClean="0"/>
          </a:p>
          <a:p>
            <a:r>
              <a:rPr lang="fr-FR" sz="2800" dirty="0" smtClean="0"/>
              <a:t>Cet homme – « </a:t>
            </a:r>
            <a:r>
              <a:rPr lang="fr-FR" sz="2800" dirty="0" err="1" smtClean="0"/>
              <a:t>Wahhch</a:t>
            </a:r>
            <a:r>
              <a:rPr lang="fr-FR" sz="2800" dirty="0" smtClean="0"/>
              <a:t> El </a:t>
            </a:r>
            <a:r>
              <a:rPr lang="fr-FR" sz="2800" dirty="0" err="1" smtClean="0"/>
              <a:t>Debch</a:t>
            </a:r>
            <a:r>
              <a:rPr lang="fr-FR" sz="2800" dirty="0" smtClean="0"/>
              <a:t> » - </a:t>
            </a:r>
            <a:r>
              <a:rPr lang="fr-FR" sz="2800" dirty="0"/>
              <a:t>est donc à n’en pas douter </a:t>
            </a:r>
            <a:r>
              <a:rPr lang="fr-FR" sz="2800" b="1" dirty="0" smtClean="0"/>
              <a:t>le père adoptif du protagoniste d</a:t>
            </a:r>
            <a:r>
              <a:rPr lang="fr-FR" sz="2800" b="1" i="1" dirty="0" smtClean="0"/>
              <a:t>’Anima</a:t>
            </a:r>
            <a:r>
              <a:rPr lang="fr-FR" sz="2800" i="1" dirty="0" smtClean="0"/>
              <a:t>,</a:t>
            </a:r>
            <a:r>
              <a:rPr lang="fr-FR" sz="2800" dirty="0" smtClean="0"/>
              <a:t> celui qui </a:t>
            </a:r>
            <a:r>
              <a:rPr lang="fr-FR" sz="2800" dirty="0"/>
              <a:t>prétendait l’avoir sauvé de l’enfer, celui qui lui avait permis une existence digne dans un riche pays étranger, celui qui lui avait assuré une bonne éducation, celui enfin qui lui avait donné son nom.</a:t>
            </a:r>
          </a:p>
          <a:p>
            <a:endParaRPr lang="it-IT" dirty="0"/>
          </a:p>
        </p:txBody>
      </p:sp>
    </p:spTree>
    <p:extLst>
      <p:ext uri="{BB962C8B-B14F-4D97-AF65-F5344CB8AC3E}">
        <p14:creationId xmlns:p14="http://schemas.microsoft.com/office/powerpoint/2010/main" val="39691005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Et le nom de </a:t>
            </a:r>
            <a:r>
              <a:rPr lang="fr-FR" sz="2800" dirty="0" err="1" smtClean="0"/>
              <a:t>Wahhch</a:t>
            </a:r>
            <a:r>
              <a:rPr lang="fr-FR" sz="2800" dirty="0" smtClean="0"/>
              <a:t> n’était autre que </a:t>
            </a:r>
            <a:r>
              <a:rPr lang="fr-FR" sz="2800" b="1" dirty="0" smtClean="0"/>
              <a:t>le surnom de bataille autrefois porté par son père.</a:t>
            </a:r>
            <a:endParaRPr lang="fr-FR" sz="2800" dirty="0" smtClean="0"/>
          </a:p>
          <a:p>
            <a:r>
              <a:rPr lang="fr-FR" sz="2800" dirty="0" err="1" smtClean="0"/>
              <a:t>Maroun</a:t>
            </a:r>
            <a:r>
              <a:rPr lang="fr-FR" sz="2800" dirty="0" smtClean="0"/>
              <a:t> </a:t>
            </a:r>
            <a:r>
              <a:rPr lang="fr-FR" sz="2800" dirty="0" err="1" smtClean="0"/>
              <a:t>Debch</a:t>
            </a:r>
            <a:r>
              <a:rPr lang="fr-FR" sz="2800" dirty="0" smtClean="0"/>
              <a:t> avait donc élevé </a:t>
            </a:r>
            <a:r>
              <a:rPr lang="fr-FR" sz="2800" b="1" dirty="0" smtClean="0"/>
              <a:t>cet enfant dans l’imposture, en le persuadant de sa bonté</a:t>
            </a:r>
            <a:r>
              <a:rPr lang="fr-FR" sz="2800" dirty="0" smtClean="0"/>
              <a:t>, comme </a:t>
            </a:r>
            <a:r>
              <a:rPr lang="fr-FR" sz="2800" dirty="0"/>
              <a:t>si le mensonge </a:t>
            </a:r>
            <a:r>
              <a:rPr lang="fr-FR" sz="2800" dirty="0" smtClean="0"/>
              <a:t>pouvait </a:t>
            </a:r>
            <a:r>
              <a:rPr lang="fr-FR" sz="2800" dirty="0"/>
              <a:t>engloutir une vérité trop incommode pour être </a:t>
            </a:r>
            <a:r>
              <a:rPr lang="fr-FR" sz="2800" dirty="0" smtClean="0"/>
              <a:t>avouée.</a:t>
            </a:r>
            <a:r>
              <a:rPr lang="it-IT" sz="2800" dirty="0" smtClean="0"/>
              <a:t> </a:t>
            </a:r>
            <a:r>
              <a:rPr lang="it-IT" sz="2800" dirty="0" err="1" smtClean="0"/>
              <a:t>Cf</a:t>
            </a:r>
            <a:r>
              <a:rPr lang="it-IT" sz="2800" dirty="0" smtClean="0"/>
              <a:t>. </a:t>
            </a:r>
            <a:r>
              <a:rPr lang="it-IT" sz="2800" b="1" dirty="0" err="1" smtClean="0"/>
              <a:t>Citation</a:t>
            </a:r>
            <a:r>
              <a:rPr lang="it-IT" sz="2800" b="1" dirty="0" smtClean="0"/>
              <a:t> n. </a:t>
            </a:r>
            <a:r>
              <a:rPr lang="it-IT" sz="2800" b="1" dirty="0"/>
              <a:t>4</a:t>
            </a:r>
            <a:endParaRPr lang="fr-FR" sz="2800" b="1" dirty="0" smtClean="0"/>
          </a:p>
        </p:txBody>
      </p:sp>
    </p:spTree>
    <p:extLst>
      <p:ext uri="{BB962C8B-B14F-4D97-AF65-F5344CB8AC3E}">
        <p14:creationId xmlns:p14="http://schemas.microsoft.com/office/powerpoint/2010/main" val="380166199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fontScale="77500" lnSpcReduction="20000"/>
          </a:bodyPr>
          <a:lstStyle/>
          <a:p>
            <a:pPr marL="0" indent="0">
              <a:buNone/>
            </a:pPr>
            <a:r>
              <a:rPr lang="fr-FR" sz="3600" b="1" dirty="0" smtClean="0"/>
              <a:t>Citation n. 4</a:t>
            </a:r>
          </a:p>
          <a:p>
            <a:pPr marL="0" indent="0">
              <a:buNone/>
            </a:pPr>
            <a:endParaRPr lang="fr-FR" sz="3300" dirty="0" smtClean="0"/>
          </a:p>
          <a:p>
            <a:pPr marL="0" indent="0">
              <a:buNone/>
            </a:pPr>
            <a:r>
              <a:rPr lang="fr-FR" sz="3300" dirty="0" smtClean="0"/>
              <a:t>Fais </a:t>
            </a:r>
            <a:r>
              <a:rPr lang="fr-FR" sz="3300" dirty="0"/>
              <a:t>ce que te dit ton papa, plus tard tu comprendras. Tu dois rester objectif et malheur si tu cherches à briser les mensonges que j’échafaude pour toi, moi qui t’aime et qui ne veux que ton bien. J’ai tout sacrifié pour toi, j’ai tout donné pour ton bonheur, quitté mon pays, quitté mes amis, ne brise pas le mensonge, mon fils, mon fils bien-aimé, source de ma joie, consolation de ma vie, ne brise pas l’artifice, il est ta protection contre la défaite, rempart à ta perdition. (</a:t>
            </a:r>
            <a:r>
              <a:rPr lang="fr-FR" sz="3300" i="1" dirty="0"/>
              <a:t>A</a:t>
            </a:r>
            <a:r>
              <a:rPr lang="fr-FR" sz="3300" dirty="0"/>
              <a:t>, </a:t>
            </a:r>
            <a:r>
              <a:rPr lang="fr-FR" sz="3300" dirty="0" smtClean="0"/>
              <a:t>p.</a:t>
            </a:r>
            <a:r>
              <a:rPr lang="fr-FR" sz="3300" i="1" dirty="0" smtClean="0"/>
              <a:t> </a:t>
            </a:r>
            <a:r>
              <a:rPr lang="fr-FR" sz="3300" dirty="0" smtClean="0"/>
              <a:t>351</a:t>
            </a:r>
            <a:r>
              <a:rPr lang="fr-FR" sz="3300" dirty="0"/>
              <a:t>)</a:t>
            </a:r>
            <a:endParaRPr lang="it-IT" sz="3300" dirty="0"/>
          </a:p>
          <a:p>
            <a:endParaRPr lang="it-IT" sz="2400" dirty="0"/>
          </a:p>
        </p:txBody>
      </p:sp>
    </p:spTree>
    <p:extLst>
      <p:ext uri="{BB962C8B-B14F-4D97-AF65-F5344CB8AC3E}">
        <p14:creationId xmlns:p14="http://schemas.microsoft.com/office/powerpoint/2010/main" val="36531530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Au </a:t>
            </a:r>
            <a:r>
              <a:rPr lang="fr-FR" sz="2800" dirty="0"/>
              <a:t>visage affectueux d’un père se substitue alors dans l’imaginaire de </a:t>
            </a:r>
            <a:r>
              <a:rPr lang="fr-FR" sz="2800" dirty="0" err="1"/>
              <a:t>Wahhch</a:t>
            </a:r>
            <a:r>
              <a:rPr lang="fr-FR" sz="2800" dirty="0"/>
              <a:t> </a:t>
            </a:r>
            <a:r>
              <a:rPr lang="fr-FR" sz="2800" b="1" dirty="0"/>
              <a:t>le faciès horrible d’un monstre </a:t>
            </a:r>
            <a:r>
              <a:rPr lang="fr-FR" sz="2800" b="1" dirty="0" smtClean="0"/>
              <a:t>ensanglanté </a:t>
            </a:r>
            <a:r>
              <a:rPr lang="fr-FR" sz="2800" dirty="0" smtClean="0"/>
              <a:t>: </a:t>
            </a:r>
            <a:r>
              <a:rPr lang="fr-FR" sz="2800" dirty="0"/>
              <a:t>c’est le masque du </a:t>
            </a:r>
            <a:r>
              <a:rPr lang="fr-FR" sz="2800" dirty="0" smtClean="0"/>
              <a:t>bourreau, revêtu par son géniteur adoptif, </a:t>
            </a:r>
            <a:r>
              <a:rPr lang="fr-FR" sz="2800" dirty="0"/>
              <a:t>dont la perception fait sombrer </a:t>
            </a:r>
            <a:r>
              <a:rPr lang="fr-FR" sz="2800" dirty="0" smtClean="0"/>
              <a:t>le protagoniste d’</a:t>
            </a:r>
            <a:r>
              <a:rPr lang="fr-FR" sz="2800" i="1" dirty="0" smtClean="0"/>
              <a:t>Anima</a:t>
            </a:r>
            <a:r>
              <a:rPr lang="fr-FR" sz="2800" dirty="0" smtClean="0"/>
              <a:t> </a:t>
            </a:r>
            <a:r>
              <a:rPr lang="fr-FR" sz="2800" dirty="0"/>
              <a:t>dans les abîmes de la haine.</a:t>
            </a:r>
            <a:endParaRPr lang="it-IT" sz="2800" dirty="0"/>
          </a:p>
        </p:txBody>
      </p:sp>
    </p:spTree>
    <p:extLst>
      <p:ext uri="{BB962C8B-B14F-4D97-AF65-F5344CB8AC3E}">
        <p14:creationId xmlns:p14="http://schemas.microsoft.com/office/powerpoint/2010/main" val="712042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Le </a:t>
            </a:r>
            <a:r>
              <a:rPr lang="fr-FR" sz="2800" dirty="0"/>
              <a:t>jeune homme cependant découvre</a:t>
            </a:r>
            <a:r>
              <a:rPr lang="fr-FR" sz="2800" b="1" dirty="0"/>
              <a:t> au Québec une terre propice à son développement personnel et artistique. </a:t>
            </a:r>
            <a:endParaRPr lang="fr-FR" sz="2800" b="1" dirty="0" smtClean="0"/>
          </a:p>
          <a:p>
            <a:r>
              <a:rPr lang="fr-FR" sz="2800" b="1" dirty="0" smtClean="0"/>
              <a:t>Il </a:t>
            </a:r>
            <a:r>
              <a:rPr lang="fr-FR" sz="2800" b="1" dirty="0"/>
              <a:t>reçoit à Montréal une formation théâtrale et culturelle</a:t>
            </a:r>
            <a:r>
              <a:rPr lang="fr-FR" sz="2800" dirty="0"/>
              <a:t>, capitale pour l’œuvre à </a:t>
            </a:r>
            <a:r>
              <a:rPr lang="fr-FR" sz="2800" dirty="0" smtClean="0"/>
              <a:t>venir, lui permettant, </a:t>
            </a:r>
            <a:r>
              <a:rPr lang="fr-FR" sz="2800" dirty="0"/>
              <a:t>selon ses propres mots, de </a:t>
            </a:r>
            <a:r>
              <a:rPr lang="fr-FR" sz="2800" b="1" dirty="0"/>
              <a:t>« prendre la parole »</a:t>
            </a:r>
            <a:r>
              <a:rPr lang="fr-FR" sz="2800" dirty="0"/>
              <a:t>. </a:t>
            </a:r>
            <a:endParaRPr lang="fr-FR" sz="2800" dirty="0" smtClean="0"/>
          </a:p>
          <a:p>
            <a:pPr marL="0" indent="0">
              <a:buNone/>
            </a:pPr>
            <a:endParaRPr lang="it-IT" sz="2800" dirty="0"/>
          </a:p>
        </p:txBody>
      </p:sp>
    </p:spTree>
    <p:extLst>
      <p:ext uri="{BB962C8B-B14F-4D97-AF65-F5344CB8AC3E}">
        <p14:creationId xmlns:p14="http://schemas.microsoft.com/office/powerpoint/2010/main" val="378740745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2800" dirty="0" smtClean="0"/>
          </a:p>
          <a:p>
            <a:r>
              <a:rPr lang="fr-FR" sz="2800" dirty="0" err="1" smtClean="0"/>
              <a:t>Maroun</a:t>
            </a:r>
            <a:r>
              <a:rPr lang="fr-FR" sz="2800" dirty="0" smtClean="0"/>
              <a:t> </a:t>
            </a:r>
            <a:r>
              <a:rPr lang="fr-FR" sz="2800" dirty="0" err="1"/>
              <a:t>Debch</a:t>
            </a:r>
            <a:r>
              <a:rPr lang="fr-FR" sz="2800" dirty="0"/>
              <a:t> n’est autre en fait que ce </a:t>
            </a:r>
            <a:r>
              <a:rPr lang="fr-FR" sz="2800" dirty="0" smtClean="0"/>
              <a:t>« </a:t>
            </a:r>
            <a:r>
              <a:rPr lang="fr-FR" sz="2800" b="1" dirty="0" err="1" smtClean="0"/>
              <a:t>Wahhch</a:t>
            </a:r>
            <a:r>
              <a:rPr lang="fr-FR" sz="2800" b="1" dirty="0" smtClean="0"/>
              <a:t> </a:t>
            </a:r>
            <a:r>
              <a:rPr lang="fr-FR" sz="2800" b="1" dirty="0"/>
              <a:t>El </a:t>
            </a:r>
            <a:r>
              <a:rPr lang="fr-FR" sz="2800" b="1" dirty="0" err="1" smtClean="0"/>
              <a:t>Debch</a:t>
            </a:r>
            <a:r>
              <a:rPr lang="fr-FR" sz="2800" b="1" dirty="0" smtClean="0"/>
              <a:t> </a:t>
            </a:r>
            <a:r>
              <a:rPr lang="fr-FR" sz="2800" dirty="0" smtClean="0"/>
              <a:t>», </a:t>
            </a:r>
            <a:r>
              <a:rPr lang="fr-FR" sz="2800" dirty="0"/>
              <a:t>individu monstrueux et brutal qui, lors du carnage de Sabra et </a:t>
            </a:r>
            <a:r>
              <a:rPr lang="fr-FR" sz="2800" dirty="0" err="1"/>
              <a:t>Chatila</a:t>
            </a:r>
            <a:r>
              <a:rPr lang="fr-FR" sz="2800" dirty="0"/>
              <a:t>, loin de prendre soin des blessés comme il l’a toujours affirmé, avait </a:t>
            </a:r>
            <a:r>
              <a:rPr lang="fr-FR" sz="2800" b="1" dirty="0"/>
              <a:t>fait </a:t>
            </a:r>
            <a:r>
              <a:rPr lang="fr-FR" sz="2800" b="1" dirty="0" smtClean="0"/>
              <a:t>trucider la </a:t>
            </a:r>
            <a:r>
              <a:rPr lang="fr-FR" sz="2800" b="1" dirty="0"/>
              <a:t>f</a:t>
            </a:r>
            <a:r>
              <a:rPr lang="fr-FR" sz="2400" b="1" dirty="0"/>
              <a:t>amille </a:t>
            </a:r>
            <a:r>
              <a:rPr lang="fr-FR" sz="2800" b="1" dirty="0"/>
              <a:t>de </a:t>
            </a:r>
            <a:r>
              <a:rPr lang="fr-FR" sz="2800" b="1" dirty="0" err="1"/>
              <a:t>Wahhch</a:t>
            </a:r>
            <a:r>
              <a:rPr lang="fr-FR" sz="2800" b="1" dirty="0"/>
              <a:t> sous le regard </a:t>
            </a:r>
            <a:r>
              <a:rPr lang="fr-FR" sz="2800" b="1" dirty="0" smtClean="0"/>
              <a:t>terrifié du </a:t>
            </a:r>
            <a:r>
              <a:rPr lang="fr-FR" sz="2800" b="1" dirty="0"/>
              <a:t>petit</a:t>
            </a:r>
            <a:r>
              <a:rPr lang="fr-FR" sz="2800" dirty="0"/>
              <a:t>. </a:t>
            </a:r>
            <a:endParaRPr lang="it-IT" sz="2800" dirty="0"/>
          </a:p>
        </p:txBody>
      </p:sp>
    </p:spTree>
    <p:extLst>
      <p:ext uri="{BB962C8B-B14F-4D97-AF65-F5344CB8AC3E}">
        <p14:creationId xmlns:p14="http://schemas.microsoft.com/office/powerpoint/2010/main" val="15359813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3200" dirty="0" smtClean="0"/>
          </a:p>
          <a:p>
            <a:r>
              <a:rPr lang="fr-FR" sz="2800" dirty="0" smtClean="0"/>
              <a:t>Une telle découverte va confronter </a:t>
            </a:r>
            <a:r>
              <a:rPr lang="fr-FR" sz="2800" dirty="0" err="1" smtClean="0"/>
              <a:t>Wahhch</a:t>
            </a:r>
            <a:r>
              <a:rPr lang="fr-FR" sz="2800" dirty="0" smtClean="0"/>
              <a:t> à </a:t>
            </a:r>
            <a:r>
              <a:rPr lang="fr-FR" sz="2800" b="1" dirty="0"/>
              <a:t>l’irréversibilité de son histoire et de </a:t>
            </a:r>
            <a:r>
              <a:rPr lang="fr-FR" sz="2800" b="1" dirty="0" smtClean="0"/>
              <a:t>l’Histoire.</a:t>
            </a:r>
          </a:p>
          <a:p>
            <a:r>
              <a:rPr lang="fr-FR" sz="2800" dirty="0" smtClean="0"/>
              <a:t>Il </a:t>
            </a:r>
            <a:r>
              <a:rPr lang="fr-FR" sz="2800" dirty="0"/>
              <a:t>ne peut plus retrouver l’enfant palestinien qu’il avait </a:t>
            </a:r>
            <a:r>
              <a:rPr lang="fr-FR" sz="2800" dirty="0" smtClean="0"/>
              <a:t>été, </a:t>
            </a:r>
            <a:r>
              <a:rPr lang="fr-FR" sz="2800" dirty="0"/>
              <a:t>avant la tuerie de Sabra et </a:t>
            </a:r>
            <a:r>
              <a:rPr lang="fr-FR" sz="2800" dirty="0" err="1"/>
              <a:t>Chatila</a:t>
            </a:r>
            <a:r>
              <a:rPr lang="fr-FR" sz="2800" dirty="0"/>
              <a:t>, simplement parce que </a:t>
            </a:r>
            <a:r>
              <a:rPr lang="fr-FR" sz="2800" b="1" dirty="0"/>
              <a:t>cet enfant n’est plus</a:t>
            </a:r>
            <a:r>
              <a:rPr lang="fr-FR" sz="2800" dirty="0" smtClean="0"/>
              <a:t>.</a:t>
            </a:r>
          </a:p>
        </p:txBody>
      </p:sp>
    </p:spTree>
    <p:extLst>
      <p:ext uri="{BB962C8B-B14F-4D97-AF65-F5344CB8AC3E}">
        <p14:creationId xmlns:p14="http://schemas.microsoft.com/office/powerpoint/2010/main" val="155699982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fr-FR" sz="3200" dirty="0" smtClean="0"/>
          </a:p>
          <a:p>
            <a:r>
              <a:rPr lang="fr-FR" sz="2800" dirty="0" smtClean="0"/>
              <a:t>Tout </a:t>
            </a:r>
            <a:r>
              <a:rPr lang="fr-FR" sz="2800" dirty="0"/>
              <a:t>ce qui reste du petit à l’heure présente, c’est </a:t>
            </a:r>
            <a:r>
              <a:rPr lang="fr-FR" sz="2800" dirty="0" err="1"/>
              <a:t>Wahhch</a:t>
            </a:r>
            <a:r>
              <a:rPr lang="fr-FR" sz="2800" dirty="0"/>
              <a:t> </a:t>
            </a:r>
            <a:r>
              <a:rPr lang="fr-FR" sz="2800" dirty="0" err="1"/>
              <a:t>Debch</a:t>
            </a:r>
            <a:r>
              <a:rPr lang="fr-FR" sz="2800" dirty="0"/>
              <a:t>, </a:t>
            </a:r>
            <a:r>
              <a:rPr lang="fr-FR" sz="2800" b="1" dirty="0"/>
              <a:t>un homme assommé par la </a:t>
            </a:r>
            <a:r>
              <a:rPr lang="fr-FR" sz="2800" b="1" dirty="0" smtClean="0"/>
              <a:t>révélation </a:t>
            </a:r>
            <a:r>
              <a:rPr lang="fr-FR" sz="2800" b="1" dirty="0"/>
              <a:t>d’une vérité affreuse</a:t>
            </a:r>
            <a:r>
              <a:rPr lang="fr-FR" sz="2800" dirty="0"/>
              <a:t> qui, trop longtemps passée sous silence, maintenant implore </a:t>
            </a:r>
            <a:r>
              <a:rPr lang="fr-FR" sz="2800" dirty="0" smtClean="0"/>
              <a:t>justice.</a:t>
            </a:r>
            <a:r>
              <a:rPr lang="it-IT" sz="2800" dirty="0" smtClean="0"/>
              <a:t> </a:t>
            </a:r>
            <a:r>
              <a:rPr lang="it-IT" sz="2800" dirty="0" err="1" smtClean="0"/>
              <a:t>Cf</a:t>
            </a:r>
            <a:r>
              <a:rPr lang="it-IT" sz="2800" dirty="0" smtClean="0"/>
              <a:t>. </a:t>
            </a:r>
            <a:r>
              <a:rPr lang="it-IT" sz="2800" b="1" dirty="0" err="1" smtClean="0"/>
              <a:t>Citation</a:t>
            </a:r>
            <a:r>
              <a:rPr lang="it-IT" sz="2800" b="1" dirty="0" smtClean="0"/>
              <a:t> n. 5</a:t>
            </a:r>
            <a:endParaRPr lang="fr-FR" sz="2800" b="1" dirty="0" smtClean="0"/>
          </a:p>
        </p:txBody>
      </p:sp>
    </p:spTree>
    <p:extLst>
      <p:ext uri="{BB962C8B-B14F-4D97-AF65-F5344CB8AC3E}">
        <p14:creationId xmlns:p14="http://schemas.microsoft.com/office/powerpoint/2010/main" val="40713298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45130" y="293061"/>
            <a:ext cx="9404723" cy="1400530"/>
          </a:xfrm>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lnSpcReduction="10000"/>
          </a:bodyPr>
          <a:lstStyle/>
          <a:p>
            <a:pPr marL="0" indent="0">
              <a:buNone/>
            </a:pPr>
            <a:r>
              <a:rPr lang="fr-FR" sz="2800" b="1" dirty="0" smtClean="0"/>
              <a:t>Citation n. 5</a:t>
            </a:r>
          </a:p>
          <a:p>
            <a:pPr marL="0" indent="0" algn="ctr">
              <a:buNone/>
            </a:pPr>
            <a:r>
              <a:rPr lang="fr-FR" sz="2800" dirty="0" smtClean="0"/>
              <a:t>SENTINEL, ARIZONA – AZTEC, ARIZONA</a:t>
            </a:r>
          </a:p>
          <a:p>
            <a:pPr marL="0" indent="0">
              <a:buNone/>
            </a:pPr>
            <a:r>
              <a:rPr lang="fr-FR" sz="2800" dirty="0" smtClean="0"/>
              <a:t>Il </a:t>
            </a:r>
            <a:r>
              <a:rPr lang="fr-FR" sz="2800" dirty="0"/>
              <a:t>roulait en hurlant, en pleurant, invoquant des noms, des prénoms, des bêtes, oiseaux, insectes, poissons, reptiles, fauves, bovins, frappant contre le volant, rouant de coups sa poitrine, sa tête, son visage, et laissant entendre les cris anciens, tus, avalés, enfoncés au creux de son ventre, ensevelis sous les croûtes défaites de sa mémoire. (</a:t>
            </a:r>
            <a:r>
              <a:rPr lang="fr-FR" sz="2800" i="1" dirty="0"/>
              <a:t>A</a:t>
            </a:r>
            <a:r>
              <a:rPr lang="fr-FR" sz="2800" dirty="0"/>
              <a:t>,</a:t>
            </a:r>
            <a:r>
              <a:rPr lang="fr-FR" sz="2800" i="1" dirty="0"/>
              <a:t> </a:t>
            </a:r>
            <a:r>
              <a:rPr lang="fr-FR" sz="2800" dirty="0"/>
              <a:t>p.</a:t>
            </a:r>
            <a:r>
              <a:rPr lang="fr-FR" sz="2800" i="1" dirty="0"/>
              <a:t> </a:t>
            </a:r>
            <a:r>
              <a:rPr lang="fr-FR" sz="2800" dirty="0"/>
              <a:t>366)</a:t>
            </a:r>
            <a:endParaRPr lang="it-IT" sz="2800" dirty="0"/>
          </a:p>
          <a:p>
            <a:pPr marL="0" indent="0">
              <a:buNone/>
            </a:pPr>
            <a:endParaRPr lang="fr-FR" sz="2800" dirty="0" smtClean="0"/>
          </a:p>
          <a:p>
            <a:endParaRPr lang="it-IT" sz="2800" dirty="0"/>
          </a:p>
        </p:txBody>
      </p:sp>
    </p:spTree>
    <p:extLst>
      <p:ext uri="{BB962C8B-B14F-4D97-AF65-F5344CB8AC3E}">
        <p14:creationId xmlns:p14="http://schemas.microsoft.com/office/powerpoint/2010/main" val="70684096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74220" y="467233"/>
            <a:ext cx="9404723" cy="1400530"/>
          </a:xfrm>
        </p:spPr>
        <p:txBody>
          <a:bodyPr/>
          <a:lstStyle/>
          <a:p>
            <a:r>
              <a:rPr lang="it-IT" sz="4800" i="1" dirty="0"/>
              <a:t>Anima </a:t>
            </a:r>
            <a:r>
              <a:rPr lang="it-IT" sz="4800" dirty="0"/>
              <a:t>: </a:t>
            </a:r>
            <a:r>
              <a:rPr lang="it-IT" sz="4800" dirty="0" err="1"/>
              <a:t>les</a:t>
            </a:r>
            <a:r>
              <a:rPr lang="it-IT" sz="4800" dirty="0"/>
              <a:t> </a:t>
            </a:r>
            <a:r>
              <a:rPr lang="it-IT" sz="4800" dirty="0" err="1" smtClean="0"/>
              <a:t>techniques</a:t>
            </a:r>
            <a:r>
              <a:rPr lang="it-IT" sz="4800" dirty="0" smtClean="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r>
              <a:rPr lang="it-IT" sz="2800" dirty="0" smtClean="0"/>
              <a:t>Le </a:t>
            </a:r>
            <a:r>
              <a:rPr lang="it-IT" sz="2800" b="1" dirty="0" err="1" smtClean="0"/>
              <a:t>titre</a:t>
            </a:r>
            <a:r>
              <a:rPr lang="it-IT" sz="2800" b="1" dirty="0" smtClean="0"/>
              <a:t> </a:t>
            </a:r>
            <a:r>
              <a:rPr lang="it-IT" sz="2800" b="1" dirty="0" err="1" smtClean="0"/>
              <a:t>du</a:t>
            </a:r>
            <a:r>
              <a:rPr lang="it-IT" sz="2800" b="1" dirty="0" smtClean="0"/>
              <a:t> </a:t>
            </a:r>
            <a:r>
              <a:rPr lang="it-IT" sz="2800" b="1" dirty="0" err="1" smtClean="0"/>
              <a:t>chapitre</a:t>
            </a:r>
            <a:r>
              <a:rPr lang="it-IT" sz="2800" b="1" dirty="0" smtClean="0"/>
              <a:t> </a:t>
            </a:r>
            <a:r>
              <a:rPr lang="it-IT" sz="2800" dirty="0" smtClean="0"/>
              <a:t>ne </a:t>
            </a:r>
            <a:r>
              <a:rPr lang="it-IT" sz="2800" dirty="0" err="1" smtClean="0"/>
              <a:t>correspond</a:t>
            </a:r>
            <a:r>
              <a:rPr lang="it-IT" sz="2800" dirty="0" smtClean="0"/>
              <a:t> </a:t>
            </a:r>
            <a:r>
              <a:rPr lang="it-IT" sz="2800" dirty="0" err="1" smtClean="0"/>
              <a:t>pas</a:t>
            </a:r>
            <a:r>
              <a:rPr lang="it-IT" sz="2800" dirty="0" smtClean="0"/>
              <a:t> au </a:t>
            </a:r>
            <a:r>
              <a:rPr lang="it-IT" sz="2800" dirty="0" err="1" smtClean="0"/>
              <a:t>nom</a:t>
            </a:r>
            <a:r>
              <a:rPr lang="it-IT" sz="2800" dirty="0" smtClean="0"/>
              <a:t> d’un </a:t>
            </a:r>
            <a:r>
              <a:rPr lang="it-IT" sz="2800" dirty="0" err="1" smtClean="0"/>
              <a:t>animal</a:t>
            </a:r>
            <a:r>
              <a:rPr lang="it-IT" sz="2800" dirty="0" smtClean="0"/>
              <a:t>, mais à </a:t>
            </a:r>
            <a:r>
              <a:rPr lang="it-IT" sz="2800" dirty="0" err="1" smtClean="0"/>
              <a:t>celui</a:t>
            </a:r>
            <a:r>
              <a:rPr lang="it-IT" sz="2800" dirty="0" smtClean="0"/>
              <a:t> d’un </a:t>
            </a:r>
            <a:r>
              <a:rPr lang="it-IT" sz="2800" dirty="0" err="1" smtClean="0"/>
              <a:t>lieu</a:t>
            </a:r>
            <a:r>
              <a:rPr lang="it-IT" sz="2800" dirty="0" smtClean="0"/>
              <a:t>.</a:t>
            </a:r>
          </a:p>
          <a:p>
            <a:r>
              <a:rPr lang="it-IT" sz="2800" dirty="0" smtClean="0"/>
              <a:t>À partir </a:t>
            </a:r>
            <a:r>
              <a:rPr lang="it-IT" sz="2800" dirty="0" err="1" smtClean="0"/>
              <a:t>du</a:t>
            </a:r>
            <a:r>
              <a:rPr lang="it-IT" sz="2800" dirty="0" smtClean="0"/>
              <a:t> </a:t>
            </a:r>
            <a:r>
              <a:rPr lang="it-IT" sz="2800" dirty="0" err="1" smtClean="0"/>
              <a:t>chapitre</a:t>
            </a:r>
            <a:r>
              <a:rPr lang="it-IT" sz="2800" dirty="0" smtClean="0"/>
              <a:t> 101, </a:t>
            </a:r>
            <a:r>
              <a:rPr lang="it-IT" sz="2800" b="1" dirty="0" smtClean="0"/>
              <a:t>l’histoire est </a:t>
            </a:r>
            <a:r>
              <a:rPr lang="it-IT" sz="2800" b="1" dirty="0" err="1" smtClean="0"/>
              <a:t>prise</a:t>
            </a:r>
            <a:r>
              <a:rPr lang="it-IT" sz="2800" b="1" dirty="0" smtClean="0"/>
              <a:t> en </a:t>
            </a:r>
            <a:r>
              <a:rPr lang="it-IT" sz="2800" b="1" dirty="0" err="1" smtClean="0"/>
              <a:t>compte</a:t>
            </a:r>
            <a:r>
              <a:rPr lang="it-IT" sz="2800" b="1" dirty="0" smtClean="0"/>
              <a:t> par un </a:t>
            </a:r>
            <a:r>
              <a:rPr lang="it-IT" sz="2800" b="1" dirty="0" err="1" smtClean="0"/>
              <a:t>seul</a:t>
            </a:r>
            <a:r>
              <a:rPr lang="it-IT" sz="2800" b="1" dirty="0" smtClean="0"/>
              <a:t> </a:t>
            </a:r>
            <a:r>
              <a:rPr lang="it-IT" sz="2800" b="1" dirty="0" err="1" smtClean="0"/>
              <a:t>animal</a:t>
            </a:r>
            <a:r>
              <a:rPr lang="it-IT" sz="2800" b="1" dirty="0" smtClean="0"/>
              <a:t>, le </a:t>
            </a:r>
            <a:r>
              <a:rPr lang="it-IT" sz="2800" b="1" dirty="0" err="1" smtClean="0"/>
              <a:t>chien</a:t>
            </a:r>
            <a:r>
              <a:rPr lang="it-IT" sz="2800" dirty="0" smtClean="0"/>
              <a:t>, un </a:t>
            </a:r>
            <a:r>
              <a:rPr lang="it-IT" sz="2800" dirty="0" err="1" smtClean="0"/>
              <a:t>molosse</a:t>
            </a:r>
            <a:r>
              <a:rPr lang="it-IT" sz="2800" dirty="0" smtClean="0"/>
              <a:t> qui, </a:t>
            </a:r>
            <a:r>
              <a:rPr lang="it-IT" sz="2800" dirty="0" err="1" smtClean="0"/>
              <a:t>après</a:t>
            </a:r>
            <a:r>
              <a:rPr lang="it-IT" sz="2800" dirty="0" smtClean="0"/>
              <a:t> </a:t>
            </a:r>
            <a:r>
              <a:rPr lang="it-IT" sz="2800" dirty="0" err="1" smtClean="0"/>
              <a:t>avoir</a:t>
            </a:r>
            <a:r>
              <a:rPr lang="it-IT" sz="2800" dirty="0" smtClean="0"/>
              <a:t> </a:t>
            </a:r>
            <a:r>
              <a:rPr lang="it-IT" sz="2800" dirty="0" err="1" smtClean="0"/>
              <a:t>sauvé</a:t>
            </a:r>
            <a:r>
              <a:rPr lang="it-IT" sz="2800" dirty="0" smtClean="0"/>
              <a:t> </a:t>
            </a:r>
            <a:r>
              <a:rPr lang="it-IT" sz="2800" dirty="0" err="1" smtClean="0"/>
              <a:t>Wahhch</a:t>
            </a:r>
            <a:r>
              <a:rPr lang="it-IT" sz="2800" dirty="0" smtClean="0"/>
              <a:t>, </a:t>
            </a:r>
            <a:r>
              <a:rPr lang="it-IT" sz="2800" dirty="0" err="1" smtClean="0"/>
              <a:t>gravement</a:t>
            </a:r>
            <a:r>
              <a:rPr lang="it-IT" sz="2800" dirty="0" smtClean="0"/>
              <a:t> </a:t>
            </a:r>
            <a:r>
              <a:rPr lang="it-IT" sz="2800" dirty="0" err="1" smtClean="0"/>
              <a:t>blessé</a:t>
            </a:r>
            <a:r>
              <a:rPr lang="it-IT" sz="2800" dirty="0" smtClean="0"/>
              <a:t> au </a:t>
            </a:r>
            <a:r>
              <a:rPr lang="it-IT" sz="2800" dirty="0" err="1" smtClean="0"/>
              <a:t>cours</a:t>
            </a:r>
            <a:r>
              <a:rPr lang="it-IT" sz="2800" dirty="0" smtClean="0"/>
              <a:t> de la </a:t>
            </a:r>
            <a:r>
              <a:rPr lang="it-IT" sz="2800" dirty="0" err="1" smtClean="0"/>
              <a:t>collutation</a:t>
            </a:r>
            <a:r>
              <a:rPr lang="it-IT" sz="2800" dirty="0" smtClean="0"/>
              <a:t> </a:t>
            </a:r>
            <a:r>
              <a:rPr lang="it-IT" sz="2800" dirty="0" err="1" smtClean="0"/>
              <a:t>avec</a:t>
            </a:r>
            <a:r>
              <a:rPr lang="it-IT" sz="2800" dirty="0" smtClean="0"/>
              <a:t> l’</a:t>
            </a:r>
            <a:r>
              <a:rPr lang="it-IT" sz="2800" dirty="0" err="1" smtClean="0"/>
              <a:t>assassin</a:t>
            </a:r>
            <a:r>
              <a:rPr lang="it-IT" sz="2800" dirty="0" smtClean="0"/>
              <a:t> de sa femme, </a:t>
            </a:r>
            <a:r>
              <a:rPr lang="it-IT" sz="2800" dirty="0" err="1" smtClean="0"/>
              <a:t>deviendra</a:t>
            </a:r>
            <a:r>
              <a:rPr lang="it-IT" sz="2800" dirty="0" smtClean="0"/>
              <a:t> son </a:t>
            </a:r>
            <a:r>
              <a:rPr lang="it-IT" sz="2800" b="1" dirty="0" smtClean="0"/>
              <a:t>ami </a:t>
            </a:r>
            <a:r>
              <a:rPr lang="it-IT" sz="2800" b="1" dirty="0" err="1" smtClean="0"/>
              <a:t>fidèle</a:t>
            </a:r>
            <a:r>
              <a:rPr lang="it-IT" sz="2800" dirty="0" smtClean="0"/>
              <a:t>.</a:t>
            </a:r>
            <a:endParaRPr lang="it-IT" sz="2800" dirty="0"/>
          </a:p>
        </p:txBody>
      </p:sp>
    </p:spTree>
    <p:extLst>
      <p:ext uri="{BB962C8B-B14F-4D97-AF65-F5344CB8AC3E}">
        <p14:creationId xmlns:p14="http://schemas.microsoft.com/office/powerpoint/2010/main" val="30124141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4800" i="1" dirty="0"/>
              <a:t>Anima </a:t>
            </a:r>
            <a:r>
              <a:rPr lang="it-IT" sz="48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La </a:t>
            </a:r>
            <a:r>
              <a:rPr lang="it-IT" sz="2800" b="1" dirty="0" err="1" smtClean="0"/>
              <a:t>perception</a:t>
            </a:r>
            <a:r>
              <a:rPr lang="it-IT" sz="2800" dirty="0" smtClean="0"/>
              <a:t> </a:t>
            </a:r>
            <a:r>
              <a:rPr lang="it-IT" sz="2800" dirty="0" err="1" smtClean="0"/>
              <a:t>que</a:t>
            </a:r>
            <a:r>
              <a:rPr lang="it-IT" sz="2800" dirty="0" smtClean="0"/>
              <a:t> ce </a:t>
            </a:r>
            <a:r>
              <a:rPr lang="it-IT" sz="2800" dirty="0" err="1" smtClean="0"/>
              <a:t>chien</a:t>
            </a:r>
            <a:r>
              <a:rPr lang="it-IT" sz="2800" dirty="0" smtClean="0"/>
              <a:t>, Mason-</a:t>
            </a:r>
            <a:r>
              <a:rPr lang="it-IT" sz="2800" dirty="0" err="1" smtClean="0"/>
              <a:t>Dixon</a:t>
            </a:r>
            <a:r>
              <a:rPr lang="it-IT" sz="2800" dirty="0" smtClean="0"/>
              <a:t> Line,  a de la </a:t>
            </a:r>
            <a:r>
              <a:rPr lang="it-IT" sz="2800" dirty="0" err="1" smtClean="0"/>
              <a:t>douleur</a:t>
            </a:r>
            <a:r>
              <a:rPr lang="it-IT" sz="2800" dirty="0" smtClean="0"/>
              <a:t> qui traverse son maître est </a:t>
            </a:r>
            <a:r>
              <a:rPr lang="it-IT" sz="2800" dirty="0" err="1" smtClean="0"/>
              <a:t>toutefois</a:t>
            </a:r>
            <a:r>
              <a:rPr lang="it-IT" sz="2800" dirty="0" smtClean="0"/>
              <a:t> </a:t>
            </a:r>
            <a:r>
              <a:rPr lang="it-IT" sz="2800" b="1" dirty="0" err="1" smtClean="0"/>
              <a:t>extrêmement</a:t>
            </a:r>
            <a:r>
              <a:rPr lang="it-IT" sz="2800" b="1" dirty="0" smtClean="0"/>
              <a:t> </a:t>
            </a:r>
            <a:r>
              <a:rPr lang="it-IT" sz="2800" b="1" dirty="0" err="1" smtClean="0"/>
              <a:t>aiguë</a:t>
            </a:r>
            <a:r>
              <a:rPr lang="it-IT" sz="2800" b="1" dirty="0" smtClean="0"/>
              <a:t>.</a:t>
            </a:r>
          </a:p>
          <a:p>
            <a:r>
              <a:rPr lang="it-IT" sz="2800" dirty="0" smtClean="0"/>
              <a:t> </a:t>
            </a:r>
            <a:r>
              <a:rPr lang="it-IT" sz="2800" dirty="0"/>
              <a:t>L</a:t>
            </a:r>
            <a:r>
              <a:rPr lang="it-IT" sz="2800" dirty="0" smtClean="0"/>
              <a:t>’</a:t>
            </a:r>
            <a:r>
              <a:rPr lang="it-IT" sz="2800" dirty="0" err="1" smtClean="0"/>
              <a:t>animal</a:t>
            </a:r>
            <a:r>
              <a:rPr lang="it-IT" sz="2800" dirty="0" smtClean="0"/>
              <a:t> s’</a:t>
            </a:r>
            <a:r>
              <a:rPr lang="it-IT" sz="2800" dirty="0" err="1" smtClean="0"/>
              <a:t>arrête</a:t>
            </a:r>
            <a:r>
              <a:rPr lang="it-IT" sz="2800" dirty="0" smtClean="0"/>
              <a:t> à </a:t>
            </a:r>
            <a:r>
              <a:rPr lang="it-IT" sz="2800" dirty="0" err="1" smtClean="0"/>
              <a:t>décrire</a:t>
            </a:r>
            <a:r>
              <a:rPr lang="it-IT" sz="2800" dirty="0" smtClean="0"/>
              <a:t> </a:t>
            </a:r>
            <a:r>
              <a:rPr lang="it-IT" sz="2800" dirty="0" err="1" smtClean="0"/>
              <a:t>chacun</a:t>
            </a:r>
            <a:r>
              <a:rPr lang="it-IT" sz="2800" dirty="0" smtClean="0"/>
              <a:t> </a:t>
            </a:r>
            <a:r>
              <a:rPr lang="it-IT" sz="2800" dirty="0" err="1" smtClean="0"/>
              <a:t>des</a:t>
            </a:r>
            <a:r>
              <a:rPr lang="it-IT" sz="2800" dirty="0" smtClean="0"/>
              <a:t> </a:t>
            </a:r>
            <a:r>
              <a:rPr lang="it-IT" sz="2800" dirty="0" err="1" smtClean="0"/>
              <a:t>gestes</a:t>
            </a:r>
            <a:r>
              <a:rPr lang="it-IT" sz="2800" dirty="0" smtClean="0"/>
              <a:t> de </a:t>
            </a:r>
            <a:r>
              <a:rPr lang="it-IT" sz="2800" dirty="0" err="1" smtClean="0"/>
              <a:t>cet</a:t>
            </a:r>
            <a:r>
              <a:rPr lang="it-IT" sz="2800" dirty="0" smtClean="0"/>
              <a:t> </a:t>
            </a:r>
            <a:r>
              <a:rPr lang="it-IT" sz="2800" dirty="0" err="1" smtClean="0"/>
              <a:t>homme</a:t>
            </a:r>
            <a:r>
              <a:rPr lang="it-IT" sz="2800" dirty="0" smtClean="0"/>
              <a:t>, </a:t>
            </a:r>
            <a:r>
              <a:rPr lang="it-IT" sz="2800" b="1" dirty="0" err="1" smtClean="0"/>
              <a:t>frappé</a:t>
            </a:r>
            <a:r>
              <a:rPr lang="it-IT" sz="2800" b="1" dirty="0" smtClean="0"/>
              <a:t> à </a:t>
            </a:r>
            <a:r>
              <a:rPr lang="it-IT" sz="2800" b="1" dirty="0" err="1" smtClean="0"/>
              <a:t>mort</a:t>
            </a:r>
            <a:r>
              <a:rPr lang="it-IT" sz="2800" b="1" dirty="0" smtClean="0"/>
              <a:t> par la </a:t>
            </a:r>
            <a:r>
              <a:rPr lang="it-IT" sz="2800" b="1" dirty="0" err="1" smtClean="0"/>
              <a:t>découverte</a:t>
            </a:r>
            <a:r>
              <a:rPr lang="it-IT" sz="2800" b="1" dirty="0" smtClean="0"/>
              <a:t> d’une </a:t>
            </a:r>
            <a:r>
              <a:rPr lang="it-IT" sz="2800" b="1" dirty="0" err="1" smtClean="0"/>
              <a:t>vérité</a:t>
            </a:r>
            <a:r>
              <a:rPr lang="it-IT" sz="2800" b="1" dirty="0" smtClean="0"/>
              <a:t> </a:t>
            </a:r>
            <a:r>
              <a:rPr lang="it-IT" sz="2800" b="1" dirty="0" err="1" smtClean="0"/>
              <a:t>inavouable</a:t>
            </a:r>
            <a:r>
              <a:rPr lang="it-IT" sz="2800" dirty="0" smtClean="0"/>
              <a:t>.</a:t>
            </a:r>
            <a:endParaRPr lang="it-IT" sz="2800" dirty="0"/>
          </a:p>
        </p:txBody>
      </p:sp>
    </p:spTree>
    <p:extLst>
      <p:ext uri="{BB962C8B-B14F-4D97-AF65-F5344CB8AC3E}">
        <p14:creationId xmlns:p14="http://schemas.microsoft.com/office/powerpoint/2010/main" val="15356324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smtClean="0"/>
              <a:t>Anima </a:t>
            </a:r>
            <a:r>
              <a:rPr lang="it-IT" sz="5400" dirty="0" smtClean="0"/>
              <a:t>: </a:t>
            </a:r>
            <a:r>
              <a:rPr lang="it-IT" sz="4800" dirty="0" err="1"/>
              <a:t>les</a:t>
            </a:r>
            <a:r>
              <a:rPr lang="it-IT" sz="4800" dirty="0"/>
              <a:t> </a:t>
            </a:r>
            <a:r>
              <a:rPr lang="it-IT" sz="4800" dirty="0" err="1"/>
              <a:t>techniques</a:t>
            </a:r>
            <a:r>
              <a:rPr lang="it-IT" sz="4800" dirty="0"/>
              <a:t> </a:t>
            </a:r>
            <a:r>
              <a:rPr lang="it-IT" sz="4800" dirty="0" err="1"/>
              <a:t>narratives</a:t>
            </a:r>
            <a:endParaRPr lang="it-IT" sz="48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Tout en </a:t>
            </a:r>
            <a:r>
              <a:rPr lang="it-IT" sz="2800" dirty="0" err="1" smtClean="0"/>
              <a:t>défendant</a:t>
            </a:r>
            <a:r>
              <a:rPr lang="it-IT" sz="2800" dirty="0" smtClean="0"/>
              <a:t> </a:t>
            </a:r>
            <a:r>
              <a:rPr lang="it-IT" sz="2800" dirty="0" err="1" smtClean="0"/>
              <a:t>résolument</a:t>
            </a:r>
            <a:r>
              <a:rPr lang="it-IT" sz="2800" dirty="0" smtClean="0"/>
              <a:t> la </a:t>
            </a:r>
            <a:r>
              <a:rPr lang="it-IT" sz="2800" dirty="0" err="1" smtClean="0"/>
              <a:t>spécificité</a:t>
            </a:r>
            <a:r>
              <a:rPr lang="it-IT" sz="2800" dirty="0" smtClean="0"/>
              <a:t> animale, </a:t>
            </a:r>
            <a:r>
              <a:rPr lang="it-IT" sz="2800" dirty="0" err="1" smtClean="0"/>
              <a:t>Mouawad</a:t>
            </a:r>
            <a:r>
              <a:rPr lang="it-IT" sz="2800" dirty="0" smtClean="0"/>
              <a:t> a </a:t>
            </a:r>
            <a:r>
              <a:rPr lang="it-IT" sz="2800" dirty="0" err="1" smtClean="0"/>
              <a:t>recours</a:t>
            </a:r>
            <a:r>
              <a:rPr lang="it-IT" sz="2800" dirty="0" smtClean="0"/>
              <a:t> </a:t>
            </a:r>
            <a:r>
              <a:rPr lang="it-IT" sz="2800" dirty="0" err="1" smtClean="0"/>
              <a:t>dans</a:t>
            </a:r>
            <a:r>
              <a:rPr lang="it-IT" sz="2800" dirty="0" smtClean="0"/>
              <a:t> son </a:t>
            </a:r>
            <a:r>
              <a:rPr lang="it-IT" sz="2800" dirty="0" err="1" smtClean="0"/>
              <a:t>roman</a:t>
            </a:r>
            <a:r>
              <a:rPr lang="it-IT" sz="2800" dirty="0" smtClean="0"/>
              <a:t> à une forme d’</a:t>
            </a:r>
            <a:r>
              <a:rPr lang="it-IT" sz="2800" b="1" dirty="0" err="1" smtClean="0"/>
              <a:t>antropomorphisme</a:t>
            </a:r>
            <a:r>
              <a:rPr lang="it-IT" sz="2800" dirty="0" smtClean="0"/>
              <a:t>, </a:t>
            </a:r>
            <a:r>
              <a:rPr lang="it-IT" sz="2800" dirty="0" err="1" smtClean="0"/>
              <a:t>grâce</a:t>
            </a:r>
            <a:r>
              <a:rPr lang="it-IT" sz="2800" dirty="0" smtClean="0"/>
              <a:t> </a:t>
            </a:r>
            <a:r>
              <a:rPr lang="it-IT" sz="2800" dirty="0" err="1" smtClean="0"/>
              <a:t>auquel</a:t>
            </a:r>
            <a:r>
              <a:rPr lang="it-IT" sz="2800" dirty="0" smtClean="0"/>
              <a:t> il </a:t>
            </a:r>
            <a:r>
              <a:rPr lang="it-IT" sz="2800" dirty="0" err="1" smtClean="0"/>
              <a:t>cède</a:t>
            </a:r>
            <a:r>
              <a:rPr lang="it-IT" sz="2800" dirty="0" smtClean="0"/>
              <a:t> </a:t>
            </a:r>
            <a:r>
              <a:rPr lang="it-IT" sz="2800" dirty="0" err="1" smtClean="0"/>
              <a:t>aux</a:t>
            </a:r>
            <a:r>
              <a:rPr lang="it-IT" sz="2800" dirty="0" smtClean="0"/>
              <a:t> </a:t>
            </a:r>
            <a:r>
              <a:rPr lang="it-IT" sz="2800" dirty="0" err="1" smtClean="0"/>
              <a:t>différentes</a:t>
            </a:r>
            <a:r>
              <a:rPr lang="it-IT" sz="2800" dirty="0" smtClean="0"/>
              <a:t> </a:t>
            </a:r>
            <a:r>
              <a:rPr lang="it-IT" sz="2800" dirty="0" err="1" smtClean="0"/>
              <a:t>races</a:t>
            </a:r>
            <a:r>
              <a:rPr lang="it-IT" sz="2800" dirty="0" smtClean="0"/>
              <a:t> </a:t>
            </a:r>
            <a:r>
              <a:rPr lang="it-IT" sz="2800" dirty="0" err="1" smtClean="0"/>
              <a:t>animales</a:t>
            </a:r>
            <a:r>
              <a:rPr lang="it-IT" sz="2800" dirty="0" smtClean="0"/>
              <a:t> </a:t>
            </a:r>
            <a:r>
              <a:rPr lang="it-IT" sz="2800" b="1" dirty="0" err="1" smtClean="0"/>
              <a:t>des</a:t>
            </a:r>
            <a:r>
              <a:rPr lang="it-IT" sz="2800" b="1" dirty="0" smtClean="0"/>
              <a:t> </a:t>
            </a:r>
            <a:r>
              <a:rPr lang="it-IT" sz="2800" b="1" dirty="0" err="1" smtClean="0"/>
              <a:t>sentiments</a:t>
            </a:r>
            <a:r>
              <a:rPr lang="it-IT" sz="2800" b="1" dirty="0" smtClean="0"/>
              <a:t>, </a:t>
            </a:r>
            <a:r>
              <a:rPr lang="it-IT" sz="2800" b="1" dirty="0" err="1" smtClean="0"/>
              <a:t>des</a:t>
            </a:r>
            <a:r>
              <a:rPr lang="it-IT" sz="2800" b="1" dirty="0" smtClean="0"/>
              <a:t> </a:t>
            </a:r>
            <a:r>
              <a:rPr lang="it-IT" sz="2800" b="1" dirty="0" err="1" smtClean="0"/>
              <a:t>considérations</a:t>
            </a:r>
            <a:r>
              <a:rPr lang="it-IT" sz="2800" b="1" dirty="0" smtClean="0"/>
              <a:t>, </a:t>
            </a:r>
            <a:r>
              <a:rPr lang="it-IT" sz="2800" b="1" dirty="0" err="1" smtClean="0"/>
              <a:t>des</a:t>
            </a:r>
            <a:r>
              <a:rPr lang="it-IT" sz="2800" b="1" dirty="0" smtClean="0"/>
              <a:t> </a:t>
            </a:r>
            <a:r>
              <a:rPr lang="it-IT" sz="2800" b="1" dirty="0" err="1" smtClean="0"/>
              <a:t>remarques</a:t>
            </a:r>
            <a:r>
              <a:rPr lang="it-IT" sz="2800" b="1" dirty="0" smtClean="0"/>
              <a:t> qui </a:t>
            </a:r>
            <a:r>
              <a:rPr lang="it-IT" sz="2800" b="1" dirty="0" err="1" smtClean="0"/>
              <a:t>les</a:t>
            </a:r>
            <a:r>
              <a:rPr lang="it-IT" sz="2800" b="1" dirty="0" smtClean="0"/>
              <a:t> </a:t>
            </a:r>
            <a:r>
              <a:rPr lang="it-IT" sz="2800" b="1" dirty="0" err="1" smtClean="0"/>
              <a:t>apparentent</a:t>
            </a:r>
            <a:r>
              <a:rPr lang="it-IT" sz="2800" b="1" dirty="0" smtClean="0"/>
              <a:t> </a:t>
            </a:r>
            <a:r>
              <a:rPr lang="it-IT" sz="2800" b="1" dirty="0" err="1" smtClean="0"/>
              <a:t>plutôt</a:t>
            </a:r>
            <a:r>
              <a:rPr lang="it-IT" sz="2800" b="1" dirty="0" smtClean="0"/>
              <a:t> à l’</a:t>
            </a:r>
            <a:r>
              <a:rPr lang="it-IT" sz="2800" b="1" dirty="0" err="1" smtClean="0"/>
              <a:t>espèce</a:t>
            </a:r>
            <a:r>
              <a:rPr lang="it-IT" sz="2800" b="1" dirty="0" smtClean="0"/>
              <a:t> </a:t>
            </a:r>
            <a:r>
              <a:rPr lang="it-IT" sz="2800" b="1" dirty="0" err="1" smtClean="0"/>
              <a:t>humaine</a:t>
            </a:r>
            <a:r>
              <a:rPr lang="it-IT" sz="2800" dirty="0" smtClean="0"/>
              <a:t>, </a:t>
            </a:r>
            <a:r>
              <a:rPr lang="it-IT" sz="2800" dirty="0" err="1" smtClean="0"/>
              <a:t>douée</a:t>
            </a:r>
            <a:r>
              <a:rPr lang="it-IT" sz="2800" dirty="0" smtClean="0"/>
              <a:t> </a:t>
            </a:r>
            <a:r>
              <a:rPr lang="it-IT" sz="2800" dirty="0" err="1" smtClean="0"/>
              <a:t>depuis</a:t>
            </a:r>
            <a:r>
              <a:rPr lang="it-IT" sz="2800" dirty="0" smtClean="0"/>
              <a:t> </a:t>
            </a:r>
            <a:r>
              <a:rPr lang="it-IT" sz="2800" dirty="0" err="1" smtClean="0"/>
              <a:t>toujours</a:t>
            </a:r>
            <a:r>
              <a:rPr lang="it-IT" sz="2800" dirty="0" smtClean="0"/>
              <a:t> </a:t>
            </a:r>
            <a:r>
              <a:rPr lang="it-IT" sz="2800" dirty="0" err="1" smtClean="0"/>
              <a:t>dans</a:t>
            </a:r>
            <a:r>
              <a:rPr lang="it-IT" sz="2800" dirty="0" smtClean="0"/>
              <a:t> l’</a:t>
            </a:r>
            <a:r>
              <a:rPr lang="it-IT" sz="2800" dirty="0" err="1" smtClean="0"/>
              <a:t>imaginaire</a:t>
            </a:r>
            <a:r>
              <a:rPr lang="it-IT" sz="2800" dirty="0" smtClean="0"/>
              <a:t> </a:t>
            </a:r>
            <a:r>
              <a:rPr lang="it-IT" sz="2800" dirty="0" err="1" smtClean="0"/>
              <a:t>commun</a:t>
            </a:r>
            <a:r>
              <a:rPr lang="it-IT" sz="2800" dirty="0" smtClean="0"/>
              <a:t> de </a:t>
            </a:r>
            <a:r>
              <a:rPr lang="it-IT" sz="2800" dirty="0" err="1" smtClean="0"/>
              <a:t>rationalité</a:t>
            </a:r>
            <a:r>
              <a:rPr lang="it-IT" sz="2800" dirty="0" smtClean="0"/>
              <a:t> et d’esprit de finesse.</a:t>
            </a:r>
            <a:endParaRPr lang="it-IT" sz="2800" dirty="0"/>
          </a:p>
        </p:txBody>
      </p:sp>
    </p:spTree>
    <p:extLst>
      <p:ext uri="{BB962C8B-B14F-4D97-AF65-F5344CB8AC3E}">
        <p14:creationId xmlns:p14="http://schemas.microsoft.com/office/powerpoint/2010/main" val="12610722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lnSpcReduction="10000"/>
          </a:bodyPr>
          <a:lstStyle/>
          <a:p>
            <a:endParaRPr lang="it-IT" sz="2800" dirty="0" smtClean="0"/>
          </a:p>
          <a:p>
            <a:r>
              <a:rPr lang="it-IT" sz="2800" dirty="0" smtClean="0"/>
              <a:t>Si </a:t>
            </a:r>
            <a:r>
              <a:rPr lang="it-IT" sz="2800" dirty="0" err="1" smtClean="0"/>
              <a:t>donc</a:t>
            </a:r>
            <a:r>
              <a:rPr lang="it-IT" sz="2800" dirty="0" smtClean="0"/>
              <a:t> le </a:t>
            </a:r>
            <a:r>
              <a:rPr lang="it-IT" sz="2800" dirty="0" err="1" smtClean="0"/>
              <a:t>père</a:t>
            </a:r>
            <a:r>
              <a:rPr lang="it-IT" sz="2800" dirty="0" smtClean="0"/>
              <a:t> </a:t>
            </a:r>
            <a:r>
              <a:rPr lang="it-IT" sz="2800" dirty="0" err="1" smtClean="0"/>
              <a:t>adoptif</a:t>
            </a:r>
            <a:r>
              <a:rPr lang="it-IT" sz="2800" dirty="0"/>
              <a:t> </a:t>
            </a:r>
            <a:r>
              <a:rPr lang="it-IT" sz="2800" dirty="0" smtClean="0"/>
              <a:t>de </a:t>
            </a:r>
            <a:r>
              <a:rPr lang="it-IT" sz="2800" dirty="0" err="1" smtClean="0"/>
              <a:t>Wahhch</a:t>
            </a:r>
            <a:r>
              <a:rPr lang="it-IT" sz="2800" dirty="0" smtClean="0"/>
              <a:t> </a:t>
            </a:r>
            <a:r>
              <a:rPr lang="it-IT" sz="2800" dirty="0" err="1" smtClean="0"/>
              <a:t>Debch</a:t>
            </a:r>
            <a:r>
              <a:rPr lang="it-IT" sz="2800" dirty="0" smtClean="0"/>
              <a:t> s’est </a:t>
            </a:r>
            <a:r>
              <a:rPr lang="it-IT" sz="2800" dirty="0" err="1" smtClean="0"/>
              <a:t>avéré</a:t>
            </a:r>
            <a:r>
              <a:rPr lang="it-IT" sz="2800" dirty="0" smtClean="0"/>
              <a:t> </a:t>
            </a:r>
            <a:r>
              <a:rPr lang="it-IT" sz="2800" dirty="0" err="1" smtClean="0"/>
              <a:t>être</a:t>
            </a:r>
            <a:r>
              <a:rPr lang="it-IT" sz="2800" dirty="0" smtClean="0"/>
              <a:t> un </a:t>
            </a:r>
            <a:r>
              <a:rPr lang="it-IT" sz="2800" b="1" dirty="0" err="1" smtClean="0"/>
              <a:t>individu</a:t>
            </a:r>
            <a:r>
              <a:rPr lang="it-IT" sz="2800" b="1" dirty="0" smtClean="0"/>
              <a:t> </a:t>
            </a:r>
            <a:r>
              <a:rPr lang="it-IT" sz="2800" b="1" dirty="0" err="1" smtClean="0"/>
              <a:t>capable</a:t>
            </a:r>
            <a:r>
              <a:rPr lang="it-IT" sz="2800" b="1" dirty="0" smtClean="0"/>
              <a:t> d’une </a:t>
            </a:r>
            <a:r>
              <a:rPr lang="it-IT" sz="2800" b="1" dirty="0" err="1" smtClean="0"/>
              <a:t>cruauté</a:t>
            </a:r>
            <a:r>
              <a:rPr lang="it-IT" sz="2800" b="1" dirty="0" smtClean="0"/>
              <a:t>, d’une </a:t>
            </a:r>
            <a:r>
              <a:rPr lang="it-IT" sz="2800" b="1" dirty="0" err="1" smtClean="0"/>
              <a:t>bestialité</a:t>
            </a:r>
            <a:r>
              <a:rPr lang="it-IT" sz="2800" b="1" dirty="0" smtClean="0"/>
              <a:t> </a:t>
            </a:r>
            <a:r>
              <a:rPr lang="it-IT" sz="2800" b="1" dirty="0" err="1" smtClean="0"/>
              <a:t>inouïes</a:t>
            </a:r>
            <a:r>
              <a:rPr lang="it-IT" sz="2800" dirty="0" smtClean="0"/>
              <a:t>, qui l’</a:t>
            </a:r>
            <a:r>
              <a:rPr lang="it-IT" sz="2800" dirty="0" err="1" smtClean="0"/>
              <a:t>apparentent</a:t>
            </a:r>
            <a:r>
              <a:rPr lang="it-IT" sz="2800" dirty="0" smtClean="0"/>
              <a:t> à un fauve </a:t>
            </a:r>
            <a:r>
              <a:rPr lang="it-IT" sz="2800" dirty="0" err="1" smtClean="0"/>
              <a:t>assoiffé</a:t>
            </a:r>
            <a:r>
              <a:rPr lang="it-IT" sz="2800" dirty="0" smtClean="0"/>
              <a:t> de </a:t>
            </a:r>
            <a:r>
              <a:rPr lang="it-IT" sz="2800" dirty="0" err="1" smtClean="0"/>
              <a:t>sang</a:t>
            </a:r>
            <a:r>
              <a:rPr lang="it-IT" sz="2800" dirty="0" smtClean="0"/>
              <a:t>, Mason-</a:t>
            </a:r>
            <a:r>
              <a:rPr lang="it-IT" sz="2800" dirty="0" err="1" smtClean="0"/>
              <a:t>Dixon</a:t>
            </a:r>
            <a:r>
              <a:rPr lang="it-IT" sz="2800" dirty="0" smtClean="0"/>
              <a:t> Line, le </a:t>
            </a:r>
            <a:r>
              <a:rPr lang="it-IT" sz="2800" dirty="0" err="1" smtClean="0"/>
              <a:t>chien</a:t>
            </a:r>
            <a:r>
              <a:rPr lang="it-IT" sz="2800" dirty="0" smtClean="0"/>
              <a:t> de </a:t>
            </a:r>
            <a:r>
              <a:rPr lang="it-IT" sz="2800" dirty="0" err="1" smtClean="0"/>
              <a:t>proportions</a:t>
            </a:r>
            <a:r>
              <a:rPr lang="it-IT" sz="2800" dirty="0" smtClean="0"/>
              <a:t> </a:t>
            </a:r>
            <a:r>
              <a:rPr lang="it-IT" sz="2800" dirty="0" err="1" smtClean="0"/>
              <a:t>énormes</a:t>
            </a:r>
            <a:r>
              <a:rPr lang="it-IT" sz="2800" dirty="0" smtClean="0"/>
              <a:t> qui a </a:t>
            </a:r>
            <a:r>
              <a:rPr lang="it-IT" sz="2800" dirty="0" err="1" smtClean="0"/>
              <a:t>pris</a:t>
            </a:r>
            <a:r>
              <a:rPr lang="it-IT" sz="2800" dirty="0" smtClean="0"/>
              <a:t> </a:t>
            </a:r>
            <a:r>
              <a:rPr lang="it-IT" sz="2800" dirty="0" err="1" smtClean="0"/>
              <a:t>soin</a:t>
            </a:r>
            <a:r>
              <a:rPr lang="it-IT" sz="2800" dirty="0" smtClean="0"/>
              <a:t> de </a:t>
            </a:r>
            <a:r>
              <a:rPr lang="it-IT" sz="2800" dirty="0" err="1" smtClean="0"/>
              <a:t>Wahhch</a:t>
            </a:r>
            <a:r>
              <a:rPr lang="it-IT" sz="2800" dirty="0" smtClean="0"/>
              <a:t> </a:t>
            </a:r>
            <a:r>
              <a:rPr lang="it-IT" sz="2800" dirty="0" err="1" smtClean="0"/>
              <a:t>agonisant</a:t>
            </a:r>
            <a:r>
              <a:rPr lang="it-IT" sz="2800" dirty="0" smtClean="0"/>
              <a:t> et l’a </a:t>
            </a:r>
            <a:r>
              <a:rPr lang="it-IT" sz="2800" dirty="0" err="1" smtClean="0"/>
              <a:t>suivi</a:t>
            </a:r>
            <a:r>
              <a:rPr lang="it-IT" sz="2800" dirty="0"/>
              <a:t> </a:t>
            </a:r>
            <a:r>
              <a:rPr lang="it-IT" sz="2800" dirty="0" err="1" smtClean="0"/>
              <a:t>jusqu’à</a:t>
            </a:r>
            <a:r>
              <a:rPr lang="it-IT" sz="2800" dirty="0" smtClean="0"/>
              <a:t> l’</a:t>
            </a:r>
            <a:r>
              <a:rPr lang="it-IT" sz="2800" dirty="0" err="1" smtClean="0"/>
              <a:t>instant</a:t>
            </a:r>
            <a:r>
              <a:rPr lang="it-IT" sz="2800" dirty="0" smtClean="0"/>
              <a:t> de la </a:t>
            </a:r>
            <a:r>
              <a:rPr lang="it-IT" sz="2800" dirty="0" err="1" smtClean="0"/>
              <a:t>découverte</a:t>
            </a:r>
            <a:r>
              <a:rPr lang="it-IT" sz="2800" dirty="0" smtClean="0"/>
              <a:t> de la </a:t>
            </a:r>
            <a:r>
              <a:rPr lang="it-IT" sz="2800" dirty="0" err="1" smtClean="0"/>
              <a:t>vérité</a:t>
            </a:r>
            <a:r>
              <a:rPr lang="it-IT" sz="2800" dirty="0" smtClean="0"/>
              <a:t>, </a:t>
            </a:r>
            <a:r>
              <a:rPr lang="it-IT" sz="2800" dirty="0" err="1" smtClean="0"/>
              <a:t>fait</a:t>
            </a:r>
            <a:r>
              <a:rPr lang="it-IT" sz="2800" dirty="0" smtClean="0"/>
              <a:t> </a:t>
            </a:r>
            <a:r>
              <a:rPr lang="it-IT" sz="2800" dirty="0" err="1" smtClean="0"/>
              <a:t>preuve</a:t>
            </a:r>
            <a:r>
              <a:rPr lang="it-IT" sz="2800" dirty="0" smtClean="0"/>
              <a:t> au </a:t>
            </a:r>
            <a:r>
              <a:rPr lang="it-IT" sz="2800" dirty="0" err="1" smtClean="0"/>
              <a:t>contraire</a:t>
            </a:r>
            <a:r>
              <a:rPr lang="it-IT" sz="2800" dirty="0" smtClean="0"/>
              <a:t> d’une </a:t>
            </a:r>
            <a:r>
              <a:rPr lang="it-IT" sz="2800" b="1" dirty="0" err="1" smtClean="0"/>
              <a:t>sensibilité</a:t>
            </a:r>
            <a:r>
              <a:rPr lang="it-IT" sz="2800" b="1" dirty="0" smtClean="0"/>
              <a:t> </a:t>
            </a:r>
            <a:r>
              <a:rPr lang="it-IT" sz="2800" b="1" dirty="0" err="1" smtClean="0"/>
              <a:t>particulière</a:t>
            </a:r>
            <a:r>
              <a:rPr lang="it-IT" sz="2800" b="1" dirty="0" smtClean="0"/>
              <a:t> et </a:t>
            </a:r>
            <a:r>
              <a:rPr lang="it-IT" sz="2800" b="1" dirty="0" err="1" smtClean="0"/>
              <a:t>inattendue</a:t>
            </a:r>
            <a:r>
              <a:rPr lang="it-IT" sz="2800" dirty="0" smtClean="0"/>
              <a:t> </a:t>
            </a:r>
            <a:r>
              <a:rPr lang="it-IT" sz="2800" dirty="0" err="1" smtClean="0"/>
              <a:t>chez</a:t>
            </a:r>
            <a:r>
              <a:rPr lang="it-IT" sz="2800" dirty="0" smtClean="0"/>
              <a:t> un </a:t>
            </a:r>
            <a:r>
              <a:rPr lang="it-IT" sz="2800" dirty="0" err="1" smtClean="0"/>
              <a:t>animal</a:t>
            </a:r>
            <a:r>
              <a:rPr lang="it-IT" sz="2800" dirty="0" smtClean="0"/>
              <a:t>.</a:t>
            </a:r>
            <a:endParaRPr lang="it-IT" sz="2800" dirty="0"/>
          </a:p>
        </p:txBody>
      </p:sp>
    </p:spTree>
    <p:extLst>
      <p:ext uri="{BB962C8B-B14F-4D97-AF65-F5344CB8AC3E}">
        <p14:creationId xmlns:p14="http://schemas.microsoft.com/office/powerpoint/2010/main" val="7891984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On assiste </a:t>
            </a:r>
            <a:r>
              <a:rPr lang="it-IT" sz="2800" dirty="0" err="1" smtClean="0"/>
              <a:t>donc</a:t>
            </a:r>
            <a:r>
              <a:rPr lang="it-IT" sz="2800" dirty="0" smtClean="0"/>
              <a:t> </a:t>
            </a:r>
            <a:r>
              <a:rPr lang="it-IT" sz="2800" dirty="0" err="1" smtClean="0"/>
              <a:t>dans</a:t>
            </a:r>
            <a:r>
              <a:rPr lang="it-IT" sz="2800" dirty="0" smtClean="0"/>
              <a:t> </a:t>
            </a:r>
            <a:r>
              <a:rPr lang="it-IT" sz="2800" i="1" dirty="0" smtClean="0"/>
              <a:t>Anima</a:t>
            </a:r>
            <a:r>
              <a:rPr lang="it-IT" sz="2800" dirty="0" smtClean="0"/>
              <a:t> à un </a:t>
            </a:r>
            <a:r>
              <a:rPr lang="it-IT" sz="2800" dirty="0" err="1" smtClean="0"/>
              <a:t>inquiétant</a:t>
            </a:r>
            <a:r>
              <a:rPr lang="it-IT" sz="2800" dirty="0" smtClean="0"/>
              <a:t> </a:t>
            </a:r>
            <a:r>
              <a:rPr lang="it-IT" sz="2800" b="1" dirty="0" err="1" smtClean="0"/>
              <a:t>renversement</a:t>
            </a:r>
            <a:r>
              <a:rPr lang="it-IT" sz="2800" b="1" dirty="0" smtClean="0"/>
              <a:t> </a:t>
            </a:r>
            <a:r>
              <a:rPr lang="it-IT" sz="2800" b="1" dirty="0" err="1" smtClean="0"/>
              <a:t>axiologique</a:t>
            </a:r>
            <a:r>
              <a:rPr lang="it-IT" sz="2800" dirty="0" smtClean="0"/>
              <a:t>.</a:t>
            </a:r>
          </a:p>
          <a:p>
            <a:r>
              <a:rPr lang="it-IT" sz="2800" dirty="0" err="1" smtClean="0"/>
              <a:t>Les</a:t>
            </a:r>
            <a:r>
              <a:rPr lang="it-IT" sz="2800" dirty="0" smtClean="0"/>
              <a:t> </a:t>
            </a:r>
            <a:r>
              <a:rPr lang="it-IT" sz="2800" dirty="0" err="1" smtClean="0"/>
              <a:t>valeurs</a:t>
            </a:r>
            <a:r>
              <a:rPr lang="it-IT" sz="2800" dirty="0" smtClean="0"/>
              <a:t> de la </a:t>
            </a:r>
            <a:r>
              <a:rPr lang="it-IT" sz="2800" dirty="0" err="1" smtClean="0"/>
              <a:t>solidarité</a:t>
            </a:r>
            <a:r>
              <a:rPr lang="it-IT" sz="2800" dirty="0" smtClean="0"/>
              <a:t>, </a:t>
            </a:r>
            <a:r>
              <a:rPr lang="it-IT" sz="2800" dirty="0" err="1" smtClean="0"/>
              <a:t>du</a:t>
            </a:r>
            <a:r>
              <a:rPr lang="it-IT" sz="2800" dirty="0" smtClean="0"/>
              <a:t> </a:t>
            </a:r>
            <a:r>
              <a:rPr lang="it-IT" sz="2800" dirty="0" err="1" smtClean="0"/>
              <a:t>courage</a:t>
            </a:r>
            <a:r>
              <a:rPr lang="it-IT" sz="2800" dirty="0" smtClean="0"/>
              <a:t>, de la </a:t>
            </a:r>
            <a:r>
              <a:rPr lang="it-IT" sz="2800" dirty="0" err="1" smtClean="0"/>
              <a:t>tolérance</a:t>
            </a:r>
            <a:r>
              <a:rPr lang="it-IT" sz="2800" dirty="0" smtClean="0"/>
              <a:t>, de la </a:t>
            </a:r>
            <a:r>
              <a:rPr lang="it-IT" sz="2800" dirty="0" err="1" smtClean="0"/>
              <a:t>compassion</a:t>
            </a:r>
            <a:r>
              <a:rPr lang="it-IT" sz="2800" dirty="0" smtClean="0"/>
              <a:t>, </a:t>
            </a:r>
            <a:r>
              <a:rPr lang="it-IT" sz="2800" dirty="0" err="1" smtClean="0"/>
              <a:t>traditionnellement</a:t>
            </a:r>
            <a:r>
              <a:rPr lang="it-IT" sz="2800" dirty="0" smtClean="0"/>
              <a:t> </a:t>
            </a:r>
            <a:r>
              <a:rPr lang="it-IT" sz="2800" dirty="0" err="1" smtClean="0"/>
              <a:t>associées</a:t>
            </a:r>
            <a:r>
              <a:rPr lang="it-IT" sz="2800" dirty="0" smtClean="0"/>
              <a:t> à </a:t>
            </a:r>
            <a:r>
              <a:rPr lang="it-IT" sz="2800" b="1" dirty="0" smtClean="0"/>
              <a:t>l’</a:t>
            </a:r>
            <a:r>
              <a:rPr lang="it-IT" sz="2800" b="1" dirty="0" err="1" smtClean="0"/>
              <a:t>espèce</a:t>
            </a:r>
            <a:r>
              <a:rPr lang="it-IT" sz="2800" b="1" dirty="0" smtClean="0"/>
              <a:t> </a:t>
            </a:r>
            <a:r>
              <a:rPr lang="it-IT" sz="2800" b="1" dirty="0" err="1" smtClean="0"/>
              <a:t>humaine</a:t>
            </a:r>
            <a:r>
              <a:rPr lang="it-IT" sz="2800" dirty="0" smtClean="0"/>
              <a:t>, </a:t>
            </a:r>
            <a:r>
              <a:rPr lang="it-IT" sz="2800" dirty="0" err="1" smtClean="0"/>
              <a:t>dans</a:t>
            </a:r>
            <a:r>
              <a:rPr lang="it-IT" sz="2800" dirty="0" smtClean="0"/>
              <a:t> le </a:t>
            </a:r>
            <a:r>
              <a:rPr lang="it-IT" sz="2800" dirty="0" err="1" smtClean="0"/>
              <a:t>roman</a:t>
            </a:r>
            <a:r>
              <a:rPr lang="it-IT" sz="2800" dirty="0" smtClean="0"/>
              <a:t> </a:t>
            </a:r>
            <a:r>
              <a:rPr lang="it-IT" sz="2800" dirty="0" err="1" smtClean="0"/>
              <a:t>mouawadien</a:t>
            </a:r>
            <a:r>
              <a:rPr lang="it-IT" sz="2800" dirty="0" smtClean="0"/>
              <a:t>, </a:t>
            </a:r>
            <a:r>
              <a:rPr lang="it-IT" sz="2800" dirty="0" err="1" smtClean="0"/>
              <a:t>sont</a:t>
            </a:r>
            <a:r>
              <a:rPr lang="it-IT" sz="2800" dirty="0" smtClean="0"/>
              <a:t> </a:t>
            </a:r>
            <a:r>
              <a:rPr lang="it-IT" sz="2800" dirty="0" err="1" smtClean="0"/>
              <a:t>plutôt</a:t>
            </a:r>
            <a:r>
              <a:rPr lang="it-IT" sz="2800" dirty="0" smtClean="0"/>
              <a:t> l’</a:t>
            </a:r>
            <a:r>
              <a:rPr lang="it-IT" sz="2800" dirty="0" err="1" smtClean="0"/>
              <a:t>apanage</a:t>
            </a:r>
            <a:r>
              <a:rPr lang="it-IT" sz="2800" dirty="0" smtClean="0"/>
              <a:t> de </a:t>
            </a:r>
            <a:r>
              <a:rPr lang="it-IT" sz="2800" b="1" dirty="0" smtClean="0"/>
              <a:t>l’</a:t>
            </a:r>
            <a:r>
              <a:rPr lang="it-IT" sz="2800" b="1" dirty="0" err="1" smtClean="0"/>
              <a:t>espèce</a:t>
            </a:r>
            <a:r>
              <a:rPr lang="it-IT" sz="2800" b="1" dirty="0" smtClean="0"/>
              <a:t> animale</a:t>
            </a:r>
            <a:r>
              <a:rPr lang="it-IT" sz="2800" dirty="0" smtClean="0"/>
              <a:t>.</a:t>
            </a:r>
            <a:endParaRPr lang="it-IT" sz="2800" dirty="0"/>
          </a:p>
        </p:txBody>
      </p:sp>
    </p:spTree>
    <p:extLst>
      <p:ext uri="{BB962C8B-B14F-4D97-AF65-F5344CB8AC3E}">
        <p14:creationId xmlns:p14="http://schemas.microsoft.com/office/powerpoint/2010/main" val="23837572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Autofit/>
          </a:bodyPr>
          <a:lstStyle/>
          <a:p>
            <a:r>
              <a:rPr lang="it-IT" sz="2800" dirty="0" smtClean="0"/>
              <a:t>La </a:t>
            </a:r>
            <a:r>
              <a:rPr lang="it-IT" sz="2800" dirty="0" err="1" smtClean="0"/>
              <a:t>raison</a:t>
            </a:r>
            <a:r>
              <a:rPr lang="it-IT" sz="2800" dirty="0" smtClean="0"/>
              <a:t> d’un </a:t>
            </a:r>
            <a:r>
              <a:rPr lang="it-IT" sz="2800" dirty="0" err="1" smtClean="0"/>
              <a:t>tel</a:t>
            </a:r>
            <a:r>
              <a:rPr lang="it-IT" sz="2800" dirty="0" smtClean="0"/>
              <a:t> </a:t>
            </a:r>
            <a:r>
              <a:rPr lang="it-IT" sz="2800" dirty="0" err="1" smtClean="0"/>
              <a:t>renversement</a:t>
            </a:r>
            <a:r>
              <a:rPr lang="it-IT" sz="2800" dirty="0" smtClean="0"/>
              <a:t> </a:t>
            </a:r>
            <a:r>
              <a:rPr lang="it-IT" sz="2800" dirty="0" err="1" smtClean="0"/>
              <a:t>axiologique</a:t>
            </a:r>
            <a:r>
              <a:rPr lang="it-IT" sz="2800" dirty="0" smtClean="0"/>
              <a:t> </a:t>
            </a:r>
            <a:r>
              <a:rPr lang="it-IT" sz="2800" dirty="0" err="1" smtClean="0"/>
              <a:t>doit</a:t>
            </a:r>
            <a:r>
              <a:rPr lang="it-IT" sz="2800" dirty="0" smtClean="0"/>
              <a:t> </a:t>
            </a:r>
            <a:r>
              <a:rPr lang="it-IT" sz="2800" dirty="0" err="1" smtClean="0"/>
              <a:t>être</a:t>
            </a:r>
            <a:r>
              <a:rPr lang="it-IT" sz="2800" dirty="0" smtClean="0"/>
              <a:t> </a:t>
            </a:r>
            <a:r>
              <a:rPr lang="it-IT" sz="2800" dirty="0" err="1" smtClean="0"/>
              <a:t>recherchée</a:t>
            </a:r>
            <a:r>
              <a:rPr lang="it-IT" sz="2800" dirty="0" smtClean="0"/>
              <a:t> </a:t>
            </a:r>
            <a:r>
              <a:rPr lang="it-IT" sz="2800" dirty="0" err="1" smtClean="0"/>
              <a:t>dans</a:t>
            </a:r>
            <a:r>
              <a:rPr lang="it-IT" sz="2800" dirty="0" smtClean="0"/>
              <a:t> </a:t>
            </a:r>
            <a:r>
              <a:rPr lang="it-IT" sz="2800" b="1" dirty="0" smtClean="0"/>
              <a:t>l’</a:t>
            </a:r>
            <a:r>
              <a:rPr lang="it-IT" sz="2800" b="1" dirty="0" err="1" smtClean="0"/>
              <a:t>état</a:t>
            </a:r>
            <a:r>
              <a:rPr lang="it-IT" sz="2800" b="1" dirty="0" smtClean="0"/>
              <a:t> d’</a:t>
            </a:r>
            <a:r>
              <a:rPr lang="it-IT" sz="2800" b="1" dirty="0" err="1" smtClean="0"/>
              <a:t>abrutissement</a:t>
            </a:r>
            <a:r>
              <a:rPr lang="it-IT" sz="2800" b="1" dirty="0" smtClean="0"/>
              <a:t> </a:t>
            </a:r>
            <a:r>
              <a:rPr lang="it-IT" sz="2800" b="1" dirty="0" err="1" smtClean="0"/>
              <a:t>bestial</a:t>
            </a:r>
            <a:r>
              <a:rPr lang="it-IT" sz="2800" b="1" dirty="0" smtClean="0"/>
              <a:t> </a:t>
            </a:r>
            <a:r>
              <a:rPr lang="it-IT" sz="2800" b="1" dirty="0" err="1" smtClean="0"/>
              <a:t>auquel</a:t>
            </a:r>
            <a:r>
              <a:rPr lang="it-IT" sz="2800" b="1" dirty="0" smtClean="0"/>
              <a:t> l’</a:t>
            </a:r>
            <a:r>
              <a:rPr lang="it-IT" sz="2800" b="1" dirty="0" err="1" smtClean="0"/>
              <a:t>être</a:t>
            </a:r>
            <a:r>
              <a:rPr lang="it-IT" sz="2800" b="1" dirty="0" smtClean="0"/>
              <a:t> </a:t>
            </a:r>
            <a:r>
              <a:rPr lang="it-IT" sz="2800" b="1" dirty="0" err="1" smtClean="0"/>
              <a:t>humain</a:t>
            </a:r>
            <a:r>
              <a:rPr lang="it-IT" sz="2800" b="1" dirty="0" smtClean="0"/>
              <a:t> s’est </a:t>
            </a:r>
            <a:r>
              <a:rPr lang="it-IT" sz="2800" b="1" dirty="0" err="1" smtClean="0"/>
              <a:t>laissé</a:t>
            </a:r>
            <a:r>
              <a:rPr lang="it-IT" sz="2800" b="1" dirty="0" smtClean="0"/>
              <a:t> </a:t>
            </a:r>
            <a:r>
              <a:rPr lang="it-IT" sz="2800" b="1" dirty="0" err="1" smtClean="0"/>
              <a:t>dérivé</a:t>
            </a:r>
            <a:r>
              <a:rPr lang="it-IT" sz="2800" dirty="0" smtClean="0"/>
              <a:t>, en s’</a:t>
            </a:r>
            <a:r>
              <a:rPr lang="it-IT" sz="2800" dirty="0" err="1" smtClean="0"/>
              <a:t>abandonnant</a:t>
            </a:r>
            <a:r>
              <a:rPr lang="it-IT" sz="2800" dirty="0" smtClean="0"/>
              <a:t> à la </a:t>
            </a:r>
            <a:r>
              <a:rPr lang="it-IT" sz="2800" dirty="0" err="1" smtClean="0"/>
              <a:t>haine</a:t>
            </a:r>
            <a:r>
              <a:rPr lang="it-IT" sz="2800" dirty="0" smtClean="0"/>
              <a:t> et à </a:t>
            </a:r>
            <a:r>
              <a:rPr lang="it-IT" sz="2800" dirty="0" err="1" smtClean="0"/>
              <a:t>ses</a:t>
            </a:r>
            <a:r>
              <a:rPr lang="it-IT" sz="2800" dirty="0" smtClean="0"/>
              <a:t> </a:t>
            </a:r>
            <a:r>
              <a:rPr lang="it-IT" sz="2800" dirty="0" err="1" smtClean="0"/>
              <a:t>instincts</a:t>
            </a:r>
            <a:r>
              <a:rPr lang="it-IT" sz="2800" dirty="0" smtClean="0"/>
              <a:t> </a:t>
            </a:r>
            <a:r>
              <a:rPr lang="it-IT" sz="2800" dirty="0" err="1" smtClean="0"/>
              <a:t>les</a:t>
            </a:r>
            <a:r>
              <a:rPr lang="it-IT" sz="2800" dirty="0" smtClean="0"/>
              <a:t> plus </a:t>
            </a:r>
            <a:r>
              <a:rPr lang="it-IT" sz="2800" dirty="0" err="1" smtClean="0"/>
              <a:t>bas</a:t>
            </a:r>
            <a:r>
              <a:rPr lang="it-IT" sz="2800" dirty="0" smtClean="0"/>
              <a:t>.</a:t>
            </a:r>
          </a:p>
          <a:p>
            <a:r>
              <a:rPr lang="it-IT" sz="2800" dirty="0" smtClean="0"/>
              <a:t>En ce </a:t>
            </a:r>
            <a:r>
              <a:rPr lang="it-IT" sz="2800" dirty="0" err="1" smtClean="0"/>
              <a:t>sens</a:t>
            </a:r>
            <a:r>
              <a:rPr lang="it-IT" sz="2800" dirty="0" smtClean="0"/>
              <a:t>, </a:t>
            </a:r>
            <a:r>
              <a:rPr lang="it-IT" sz="2800" b="1" dirty="0" smtClean="0"/>
              <a:t>la guerre </a:t>
            </a:r>
            <a:r>
              <a:rPr lang="it-IT" sz="2800" dirty="0" smtClean="0"/>
              <a:t>- </a:t>
            </a:r>
            <a:r>
              <a:rPr lang="it-IT" sz="2800" dirty="0" err="1" smtClean="0"/>
              <a:t>toute</a:t>
            </a:r>
            <a:r>
              <a:rPr lang="it-IT" sz="2800" dirty="0" smtClean="0"/>
              <a:t> guerre - </a:t>
            </a:r>
            <a:r>
              <a:rPr lang="it-IT" sz="2800" dirty="0" err="1" smtClean="0"/>
              <a:t>constitue</a:t>
            </a:r>
            <a:r>
              <a:rPr lang="it-IT" sz="2800" dirty="0" smtClean="0"/>
              <a:t> à la fois le </a:t>
            </a:r>
            <a:r>
              <a:rPr lang="it-IT" sz="2800" dirty="0" err="1" smtClean="0"/>
              <a:t>produit</a:t>
            </a:r>
            <a:r>
              <a:rPr lang="it-IT" sz="2800" dirty="0" smtClean="0"/>
              <a:t> et la cause de l’</a:t>
            </a:r>
            <a:r>
              <a:rPr lang="it-IT" sz="2800" dirty="0" err="1" smtClean="0"/>
              <a:t>abjection</a:t>
            </a:r>
            <a:r>
              <a:rPr lang="it-IT" sz="2800" dirty="0" smtClean="0"/>
              <a:t> totale </a:t>
            </a:r>
            <a:r>
              <a:rPr lang="it-IT" sz="2800" dirty="0" err="1" smtClean="0"/>
              <a:t>que</a:t>
            </a:r>
            <a:r>
              <a:rPr lang="it-IT" sz="2800" dirty="0" smtClean="0"/>
              <a:t> l’</a:t>
            </a:r>
            <a:r>
              <a:rPr lang="it-IT" sz="2800" dirty="0" err="1" smtClean="0"/>
              <a:t>être</a:t>
            </a:r>
            <a:r>
              <a:rPr lang="it-IT" sz="2800" dirty="0" smtClean="0"/>
              <a:t> </a:t>
            </a:r>
            <a:r>
              <a:rPr lang="it-IT" sz="2800" dirty="0" err="1" smtClean="0"/>
              <a:t>humain</a:t>
            </a:r>
            <a:r>
              <a:rPr lang="it-IT" sz="2800" dirty="0" smtClean="0"/>
              <a:t> </a:t>
            </a:r>
            <a:r>
              <a:rPr lang="it-IT" sz="2800" dirty="0" err="1" smtClean="0"/>
              <a:t>peut</a:t>
            </a:r>
            <a:r>
              <a:rPr lang="it-IT" sz="2800" dirty="0" smtClean="0"/>
              <a:t> </a:t>
            </a:r>
            <a:r>
              <a:rPr lang="it-IT" sz="2800" dirty="0" err="1" smtClean="0"/>
              <a:t>atteindre</a:t>
            </a:r>
            <a:r>
              <a:rPr lang="it-IT" sz="2800" dirty="0" smtClean="0"/>
              <a:t>, </a:t>
            </a:r>
            <a:r>
              <a:rPr lang="it-IT" sz="2800" dirty="0" err="1" smtClean="0"/>
              <a:t>lorsqu’il</a:t>
            </a:r>
            <a:r>
              <a:rPr lang="it-IT" sz="2800" dirty="0" smtClean="0"/>
              <a:t> se </a:t>
            </a:r>
            <a:r>
              <a:rPr lang="it-IT" sz="2800" dirty="0" err="1" smtClean="0"/>
              <a:t>laisse</a:t>
            </a:r>
            <a:r>
              <a:rPr lang="it-IT" sz="2800" dirty="0" smtClean="0"/>
              <a:t> </a:t>
            </a:r>
            <a:r>
              <a:rPr lang="it-IT" sz="2800" dirty="0" err="1" smtClean="0"/>
              <a:t>accabler</a:t>
            </a:r>
            <a:r>
              <a:rPr lang="it-IT" sz="2800" dirty="0" smtClean="0"/>
              <a:t> par la </a:t>
            </a:r>
            <a:r>
              <a:rPr lang="it-IT" sz="2800" dirty="0" err="1" smtClean="0"/>
              <a:t>partie</a:t>
            </a:r>
            <a:r>
              <a:rPr lang="it-IT" sz="2800" dirty="0" smtClean="0"/>
              <a:t> </a:t>
            </a:r>
            <a:r>
              <a:rPr lang="it-IT" sz="2800" dirty="0" err="1" smtClean="0"/>
              <a:t>obscure</a:t>
            </a:r>
            <a:r>
              <a:rPr lang="it-IT" sz="2800" dirty="0" smtClean="0"/>
              <a:t>, </a:t>
            </a:r>
            <a:r>
              <a:rPr lang="it-IT" sz="2800" dirty="0" err="1" smtClean="0"/>
              <a:t>monstrueuse</a:t>
            </a:r>
            <a:r>
              <a:rPr lang="it-IT" sz="2800" dirty="0" smtClean="0"/>
              <a:t>, </a:t>
            </a:r>
            <a:r>
              <a:rPr lang="it-IT" sz="2800" dirty="0" err="1" smtClean="0"/>
              <a:t>qu’il</a:t>
            </a:r>
            <a:r>
              <a:rPr lang="it-IT" sz="2800" dirty="0" smtClean="0"/>
              <a:t> porte en lui.</a:t>
            </a:r>
            <a:endParaRPr lang="it-IT" sz="2800" dirty="0"/>
          </a:p>
        </p:txBody>
      </p:sp>
    </p:spTree>
    <p:extLst>
      <p:ext uri="{BB962C8B-B14F-4D97-AF65-F5344CB8AC3E}">
        <p14:creationId xmlns:p14="http://schemas.microsoft.com/office/powerpoint/2010/main" val="190925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smtClean="0"/>
              <a:t>L’</a:t>
            </a:r>
            <a:r>
              <a:rPr lang="it-IT" sz="6000" dirty="0" err="1" smtClean="0"/>
              <a:t>Auteur</a:t>
            </a:r>
            <a:endParaRPr lang="it-IT" sz="6000" dirty="0"/>
          </a:p>
        </p:txBody>
      </p:sp>
      <p:sp>
        <p:nvSpPr>
          <p:cNvPr id="3" name="Segnaposto contenuto 2"/>
          <p:cNvSpPr>
            <a:spLocks noGrp="1"/>
          </p:cNvSpPr>
          <p:nvPr>
            <p:ph idx="1"/>
          </p:nvPr>
        </p:nvSpPr>
        <p:spPr/>
        <p:txBody>
          <a:bodyPr>
            <a:normAutofit/>
          </a:bodyPr>
          <a:lstStyle/>
          <a:p>
            <a:endParaRPr lang="fr-FR" sz="2800" dirty="0" smtClean="0"/>
          </a:p>
          <a:p>
            <a:r>
              <a:rPr lang="fr-FR" sz="2800" dirty="0" smtClean="0"/>
              <a:t>Inscrit </a:t>
            </a:r>
            <a:r>
              <a:rPr lang="fr-FR" sz="2800" dirty="0"/>
              <a:t>à </a:t>
            </a:r>
            <a:r>
              <a:rPr lang="fr-FR" sz="2800" b="1" dirty="0"/>
              <a:t>l’École Nationale de Théâtre du Canada</a:t>
            </a:r>
            <a:r>
              <a:rPr lang="fr-FR" sz="2800" dirty="0"/>
              <a:t>, il en sort </a:t>
            </a:r>
            <a:r>
              <a:rPr lang="fr-FR" sz="2800" b="1" dirty="0"/>
              <a:t>diplômé en interprétation en 1991</a:t>
            </a:r>
            <a:r>
              <a:rPr lang="fr-FR" sz="2800" dirty="0"/>
              <a:t>, et débute aussitôt sa </a:t>
            </a:r>
            <a:r>
              <a:rPr lang="fr-FR" sz="2800" dirty="0" smtClean="0"/>
              <a:t>carrière</a:t>
            </a:r>
            <a:r>
              <a:rPr lang="fr-FR" sz="2800" dirty="0"/>
              <a:t> </a:t>
            </a:r>
            <a:r>
              <a:rPr lang="fr-FR" sz="2800" dirty="0" smtClean="0"/>
              <a:t>en tant que comédien et metteur en scène.</a:t>
            </a:r>
          </a:p>
          <a:p>
            <a:pPr marL="0" indent="0">
              <a:buNone/>
            </a:pPr>
            <a:endParaRPr lang="it-IT" sz="2400" dirty="0"/>
          </a:p>
        </p:txBody>
      </p:sp>
    </p:spTree>
    <p:extLst>
      <p:ext uri="{BB962C8B-B14F-4D97-AF65-F5344CB8AC3E}">
        <p14:creationId xmlns:p14="http://schemas.microsoft.com/office/powerpoint/2010/main" val="33580682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Voilà la </a:t>
            </a:r>
            <a:r>
              <a:rPr lang="it-IT" sz="2800" dirty="0" err="1" smtClean="0"/>
              <a:t>signification</a:t>
            </a:r>
            <a:r>
              <a:rPr lang="it-IT" sz="2800" dirty="0" smtClean="0"/>
              <a:t> profonde </a:t>
            </a:r>
            <a:r>
              <a:rPr lang="it-IT" sz="2800" dirty="0" err="1" smtClean="0"/>
              <a:t>des</a:t>
            </a:r>
            <a:r>
              <a:rPr lang="it-IT" sz="2800" dirty="0" smtClean="0"/>
              <a:t> </a:t>
            </a:r>
            <a:r>
              <a:rPr lang="it-IT" sz="2800" b="1" dirty="0" err="1" smtClean="0"/>
              <a:t>choix</a:t>
            </a:r>
            <a:r>
              <a:rPr lang="it-IT" sz="2800" b="1" dirty="0" smtClean="0"/>
              <a:t> </a:t>
            </a:r>
            <a:r>
              <a:rPr lang="it-IT" sz="2800" b="1" dirty="0" err="1" smtClean="0"/>
              <a:t>stylistiques</a:t>
            </a:r>
            <a:r>
              <a:rPr lang="it-IT" sz="2800" dirty="0" smtClean="0"/>
              <a:t> </a:t>
            </a:r>
            <a:r>
              <a:rPr lang="it-IT" sz="2800" dirty="0" err="1" smtClean="0"/>
              <a:t>opérés</a:t>
            </a:r>
            <a:r>
              <a:rPr lang="it-IT" sz="2800" dirty="0" smtClean="0"/>
              <a:t> par </a:t>
            </a:r>
            <a:r>
              <a:rPr lang="it-IT" sz="2800" dirty="0" err="1" smtClean="0"/>
              <a:t>Wajdi</a:t>
            </a:r>
            <a:r>
              <a:rPr lang="it-IT" sz="2800" dirty="0" smtClean="0"/>
              <a:t> </a:t>
            </a:r>
            <a:r>
              <a:rPr lang="it-IT" sz="2800" dirty="0" err="1" smtClean="0"/>
              <a:t>Mouawad</a:t>
            </a:r>
            <a:r>
              <a:rPr lang="it-IT" sz="2800" dirty="0" smtClean="0"/>
              <a:t> pour </a:t>
            </a:r>
            <a:r>
              <a:rPr lang="it-IT" sz="2800" dirty="0" err="1" smtClean="0"/>
              <a:t>véhiculer</a:t>
            </a:r>
            <a:r>
              <a:rPr lang="it-IT" sz="2800" dirty="0" smtClean="0"/>
              <a:t>, </a:t>
            </a:r>
            <a:r>
              <a:rPr lang="it-IT" sz="2800" dirty="0" err="1" smtClean="0"/>
              <a:t>dans</a:t>
            </a:r>
            <a:r>
              <a:rPr lang="it-IT" sz="2800" dirty="0" smtClean="0"/>
              <a:t> </a:t>
            </a:r>
            <a:r>
              <a:rPr lang="it-IT" sz="2800" i="1" dirty="0" smtClean="0"/>
              <a:t>Anima </a:t>
            </a:r>
            <a:r>
              <a:rPr lang="it-IT" sz="2800" dirty="0" err="1" smtClean="0"/>
              <a:t>les</a:t>
            </a:r>
            <a:r>
              <a:rPr lang="it-IT" sz="2800" dirty="0" smtClean="0"/>
              <a:t> </a:t>
            </a:r>
            <a:r>
              <a:rPr lang="it-IT" sz="2800" dirty="0" err="1" smtClean="0"/>
              <a:t>blessures</a:t>
            </a:r>
            <a:r>
              <a:rPr lang="it-IT" sz="2800" dirty="0" smtClean="0"/>
              <a:t> </a:t>
            </a:r>
            <a:r>
              <a:rPr lang="it-IT" sz="2800" dirty="0" err="1" smtClean="0"/>
              <a:t>intimes</a:t>
            </a:r>
            <a:r>
              <a:rPr lang="it-IT" sz="2800" dirty="0" smtClean="0"/>
              <a:t>, dont son </a:t>
            </a:r>
            <a:r>
              <a:rPr lang="it-IT" sz="2800" dirty="0" err="1" smtClean="0"/>
              <a:t>héros</a:t>
            </a:r>
            <a:r>
              <a:rPr lang="it-IT" sz="2800" dirty="0" smtClean="0"/>
              <a:t> – à l’instar de </a:t>
            </a:r>
            <a:r>
              <a:rPr lang="it-IT" sz="2800" dirty="0" err="1" smtClean="0"/>
              <a:t>tant</a:t>
            </a:r>
            <a:r>
              <a:rPr lang="it-IT" sz="2800" dirty="0" smtClean="0"/>
              <a:t> de nos </a:t>
            </a:r>
            <a:r>
              <a:rPr lang="it-IT" sz="2800" dirty="0" err="1" smtClean="0"/>
              <a:t>contemporains</a:t>
            </a:r>
            <a:r>
              <a:rPr lang="it-IT" sz="2800" dirty="0" smtClean="0"/>
              <a:t> - a </a:t>
            </a:r>
            <a:r>
              <a:rPr lang="it-IT" sz="2800" dirty="0" err="1" smtClean="0"/>
              <a:t>été</a:t>
            </a:r>
            <a:r>
              <a:rPr lang="it-IT" sz="2800" dirty="0" smtClean="0"/>
              <a:t> la </a:t>
            </a:r>
            <a:r>
              <a:rPr lang="it-IT" sz="2800" dirty="0" err="1" smtClean="0"/>
              <a:t>victime</a:t>
            </a:r>
            <a:r>
              <a:rPr lang="it-IT" sz="2800" dirty="0" smtClean="0"/>
              <a:t>.</a:t>
            </a:r>
          </a:p>
        </p:txBody>
      </p:sp>
    </p:spTree>
    <p:extLst>
      <p:ext uri="{BB962C8B-B14F-4D97-AF65-F5344CB8AC3E}">
        <p14:creationId xmlns:p14="http://schemas.microsoft.com/office/powerpoint/2010/main" val="4996248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L’</a:t>
            </a:r>
            <a:r>
              <a:rPr lang="it-IT" sz="2800" dirty="0" err="1" smtClean="0"/>
              <a:t>adoption</a:t>
            </a:r>
            <a:r>
              <a:rPr lang="it-IT" sz="2800" dirty="0" smtClean="0"/>
              <a:t> </a:t>
            </a:r>
            <a:r>
              <a:rPr lang="it-IT" sz="2800" dirty="0" err="1"/>
              <a:t>du</a:t>
            </a:r>
            <a:r>
              <a:rPr lang="it-IT" sz="2800" dirty="0"/>
              <a:t> </a:t>
            </a:r>
            <a:r>
              <a:rPr lang="it-IT" sz="2800" dirty="0" err="1"/>
              <a:t>point</a:t>
            </a:r>
            <a:r>
              <a:rPr lang="it-IT" sz="2800" dirty="0"/>
              <a:t> </a:t>
            </a:r>
            <a:r>
              <a:rPr lang="it-IT" sz="2800" dirty="0" err="1"/>
              <a:t>des</a:t>
            </a:r>
            <a:r>
              <a:rPr lang="it-IT" sz="2800" dirty="0"/>
              <a:t> </a:t>
            </a:r>
            <a:r>
              <a:rPr lang="it-IT" sz="2800" dirty="0" err="1" smtClean="0"/>
              <a:t>diverses</a:t>
            </a:r>
            <a:r>
              <a:rPr lang="it-IT" sz="2800" dirty="0" smtClean="0"/>
              <a:t> </a:t>
            </a:r>
            <a:r>
              <a:rPr lang="it-IT" sz="2800" dirty="0" err="1" smtClean="0"/>
              <a:t>bêtes</a:t>
            </a:r>
            <a:r>
              <a:rPr lang="it-IT" sz="2800" dirty="0" smtClean="0"/>
              <a:t> est </a:t>
            </a:r>
            <a:r>
              <a:rPr lang="it-IT" sz="2800" dirty="0"/>
              <a:t>en </a:t>
            </a:r>
            <a:r>
              <a:rPr lang="it-IT" sz="2800" dirty="0" err="1"/>
              <a:t>effet</a:t>
            </a:r>
            <a:r>
              <a:rPr lang="it-IT" sz="2800" dirty="0"/>
              <a:t> </a:t>
            </a:r>
            <a:r>
              <a:rPr lang="it-IT" sz="2800" dirty="0" err="1"/>
              <a:t>fonctionnel</a:t>
            </a:r>
            <a:r>
              <a:rPr lang="it-IT" sz="2800" dirty="0"/>
              <a:t> à </a:t>
            </a:r>
            <a:r>
              <a:rPr lang="it-IT" sz="2800" dirty="0" err="1"/>
              <a:t>montrer</a:t>
            </a:r>
            <a:r>
              <a:rPr lang="it-IT" sz="2800" dirty="0"/>
              <a:t>, </a:t>
            </a:r>
            <a:r>
              <a:rPr lang="it-IT" sz="2800" dirty="0" err="1"/>
              <a:t>dans</a:t>
            </a:r>
            <a:r>
              <a:rPr lang="it-IT" sz="2800" dirty="0"/>
              <a:t> un parti </a:t>
            </a:r>
            <a:r>
              <a:rPr lang="it-IT" sz="2800" dirty="0" err="1"/>
              <a:t>pris</a:t>
            </a:r>
            <a:r>
              <a:rPr lang="it-IT" sz="2800" dirty="0"/>
              <a:t> de </a:t>
            </a:r>
            <a:r>
              <a:rPr lang="it-IT" sz="2800" dirty="0" err="1"/>
              <a:t>réalisme</a:t>
            </a:r>
            <a:r>
              <a:rPr lang="it-IT" sz="2800" dirty="0"/>
              <a:t> </a:t>
            </a:r>
            <a:r>
              <a:rPr lang="it-IT" sz="2800" dirty="0" err="1"/>
              <a:t>total</a:t>
            </a:r>
            <a:r>
              <a:rPr lang="it-IT" sz="2800" dirty="0"/>
              <a:t> et </a:t>
            </a:r>
            <a:r>
              <a:rPr lang="it-IT" sz="2800" dirty="0" err="1"/>
              <a:t>déroutant</a:t>
            </a:r>
            <a:r>
              <a:rPr lang="it-IT" sz="2800" dirty="0"/>
              <a:t>, </a:t>
            </a:r>
            <a:r>
              <a:rPr lang="it-IT" sz="2800" b="1" dirty="0"/>
              <a:t>le </a:t>
            </a:r>
            <a:r>
              <a:rPr lang="it-IT" sz="2800" b="1" dirty="0" err="1"/>
              <a:t>décalage</a:t>
            </a:r>
            <a:r>
              <a:rPr lang="it-IT" sz="2800" b="1" dirty="0"/>
              <a:t> </a:t>
            </a:r>
            <a:r>
              <a:rPr lang="it-IT" sz="2800" b="1" dirty="0" err="1"/>
              <a:t>extrême</a:t>
            </a:r>
            <a:r>
              <a:rPr lang="it-IT" sz="2800" b="1" dirty="0"/>
              <a:t> qui </a:t>
            </a:r>
            <a:r>
              <a:rPr lang="it-IT" sz="2800" b="1" dirty="0" err="1"/>
              <a:t>peut</a:t>
            </a:r>
            <a:r>
              <a:rPr lang="it-IT" sz="2800" b="1" dirty="0"/>
              <a:t> s’</a:t>
            </a:r>
            <a:r>
              <a:rPr lang="it-IT" sz="2800" b="1" dirty="0" err="1"/>
              <a:t>instaurer</a:t>
            </a:r>
            <a:r>
              <a:rPr lang="it-IT" sz="2800" b="1" dirty="0"/>
              <a:t> </a:t>
            </a:r>
            <a:r>
              <a:rPr lang="it-IT" sz="2800" b="1" dirty="0" err="1"/>
              <a:t>entre</a:t>
            </a:r>
            <a:r>
              <a:rPr lang="it-IT" sz="2800" b="1" dirty="0"/>
              <a:t> l’</a:t>
            </a:r>
            <a:r>
              <a:rPr lang="it-IT" sz="2800" b="1" dirty="0" err="1"/>
              <a:t>humain</a:t>
            </a:r>
            <a:r>
              <a:rPr lang="it-IT" sz="2800" b="1" dirty="0"/>
              <a:t> et l’</a:t>
            </a:r>
            <a:r>
              <a:rPr lang="it-IT" sz="2800" b="1" dirty="0" err="1"/>
              <a:t>animal</a:t>
            </a:r>
            <a:r>
              <a:rPr lang="it-IT" sz="2800" dirty="0"/>
              <a:t>.</a:t>
            </a:r>
          </a:p>
          <a:p>
            <a:r>
              <a:rPr lang="it-IT" sz="2800" dirty="0" smtClean="0"/>
              <a:t>Ce dernier n’a </a:t>
            </a:r>
            <a:r>
              <a:rPr lang="it-IT" sz="2800" dirty="0" err="1" smtClean="0"/>
              <a:t>recours</a:t>
            </a:r>
            <a:r>
              <a:rPr lang="it-IT" sz="2800" dirty="0" smtClean="0"/>
              <a:t> à l’</a:t>
            </a:r>
            <a:r>
              <a:rPr lang="it-IT" sz="2800" dirty="0" err="1" smtClean="0"/>
              <a:t>aggressivité</a:t>
            </a:r>
            <a:r>
              <a:rPr lang="it-IT" sz="2800" dirty="0" smtClean="0"/>
              <a:t> </a:t>
            </a:r>
            <a:r>
              <a:rPr lang="it-IT" sz="2800" dirty="0" err="1" smtClean="0"/>
              <a:t>qu’en</a:t>
            </a:r>
            <a:r>
              <a:rPr lang="it-IT" sz="2800" dirty="0" smtClean="0"/>
              <a:t> </a:t>
            </a:r>
            <a:r>
              <a:rPr lang="it-IT" sz="2800" dirty="0" err="1" smtClean="0"/>
              <a:t>cas</a:t>
            </a:r>
            <a:r>
              <a:rPr lang="it-IT" sz="2800" dirty="0" smtClean="0"/>
              <a:t> de </a:t>
            </a:r>
            <a:r>
              <a:rPr lang="it-IT" sz="2800" dirty="0" err="1" smtClean="0"/>
              <a:t>danger</a:t>
            </a:r>
            <a:r>
              <a:rPr lang="it-IT" sz="2800" dirty="0" smtClean="0"/>
              <a:t>, </a:t>
            </a:r>
            <a:r>
              <a:rPr lang="it-IT" sz="2800" dirty="0" err="1" smtClean="0"/>
              <a:t>alors</a:t>
            </a:r>
            <a:r>
              <a:rPr lang="it-IT" sz="2800" dirty="0" smtClean="0"/>
              <a:t> </a:t>
            </a:r>
            <a:r>
              <a:rPr lang="it-IT" sz="2800" dirty="0" err="1" smtClean="0"/>
              <a:t>que</a:t>
            </a:r>
            <a:r>
              <a:rPr lang="it-IT" sz="2800" dirty="0" smtClean="0"/>
              <a:t> </a:t>
            </a:r>
            <a:r>
              <a:rPr lang="it-IT" sz="2800" b="1" dirty="0" smtClean="0"/>
              <a:t>l’</a:t>
            </a:r>
            <a:r>
              <a:rPr lang="it-IT" sz="2800" b="1" dirty="0" err="1" smtClean="0"/>
              <a:t>homme</a:t>
            </a:r>
            <a:r>
              <a:rPr lang="it-IT" sz="2800" b="1" dirty="0" smtClean="0"/>
              <a:t> </a:t>
            </a:r>
            <a:r>
              <a:rPr lang="it-IT" sz="2800" b="1" dirty="0" err="1" smtClean="0"/>
              <a:t>arrive</a:t>
            </a:r>
            <a:r>
              <a:rPr lang="it-IT" sz="2800" b="1" dirty="0" smtClean="0"/>
              <a:t> </a:t>
            </a:r>
            <a:r>
              <a:rPr lang="it-IT" sz="2800" b="1" dirty="0" err="1" smtClean="0"/>
              <a:t>parfois</a:t>
            </a:r>
            <a:r>
              <a:rPr lang="it-IT" sz="2800" b="1" dirty="0" smtClean="0"/>
              <a:t> à se </a:t>
            </a:r>
            <a:r>
              <a:rPr lang="it-IT" sz="2800" b="1" dirty="0" err="1" smtClean="0"/>
              <a:t>complaire</a:t>
            </a:r>
            <a:r>
              <a:rPr lang="it-IT" sz="2800" b="1" dirty="0" smtClean="0"/>
              <a:t> de la </a:t>
            </a:r>
            <a:r>
              <a:rPr lang="it-IT" sz="2800" b="1" dirty="0" err="1" smtClean="0"/>
              <a:t>violence</a:t>
            </a:r>
            <a:r>
              <a:rPr lang="it-IT" sz="2800" b="1" dirty="0"/>
              <a:t> </a:t>
            </a:r>
            <a:r>
              <a:rPr lang="it-IT" sz="2800" b="1" dirty="0" err="1" smtClean="0"/>
              <a:t>faite</a:t>
            </a:r>
            <a:r>
              <a:rPr lang="it-IT" sz="2800" b="1" dirty="0" smtClean="0"/>
              <a:t> subir à </a:t>
            </a:r>
            <a:r>
              <a:rPr lang="it-IT" sz="2800" b="1" dirty="0" err="1" smtClean="0"/>
              <a:t>autrui</a:t>
            </a:r>
            <a:r>
              <a:rPr lang="it-IT" sz="2800" dirty="0" smtClean="0"/>
              <a:t>.</a:t>
            </a:r>
            <a:endParaRPr lang="it-IT" sz="2800" dirty="0"/>
          </a:p>
        </p:txBody>
      </p:sp>
    </p:spTree>
    <p:extLst>
      <p:ext uri="{BB962C8B-B14F-4D97-AF65-F5344CB8AC3E}">
        <p14:creationId xmlns:p14="http://schemas.microsoft.com/office/powerpoint/2010/main" val="39352854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err="1" smtClean="0"/>
              <a:t>Dans</a:t>
            </a:r>
            <a:r>
              <a:rPr lang="it-IT" sz="2800" dirty="0" smtClean="0"/>
              <a:t> l’</a:t>
            </a:r>
            <a:r>
              <a:rPr lang="it-IT" sz="2800" dirty="0" err="1" smtClean="0"/>
              <a:t>univers</a:t>
            </a:r>
            <a:r>
              <a:rPr lang="it-IT" sz="2800" dirty="0" smtClean="0"/>
              <a:t> </a:t>
            </a:r>
            <a:r>
              <a:rPr lang="it-IT" sz="2800" dirty="0" err="1" smtClean="0"/>
              <a:t>sombre</a:t>
            </a:r>
            <a:r>
              <a:rPr lang="it-IT" sz="2800" dirty="0" smtClean="0"/>
              <a:t> d’</a:t>
            </a:r>
            <a:r>
              <a:rPr lang="it-IT" sz="2800" i="1" dirty="0" smtClean="0"/>
              <a:t>Anima</a:t>
            </a:r>
            <a:r>
              <a:rPr lang="it-IT" sz="2800" dirty="0" smtClean="0"/>
              <a:t> </a:t>
            </a:r>
            <a:r>
              <a:rPr lang="it-IT" sz="2800" dirty="0" err="1" smtClean="0"/>
              <a:t>existe</a:t>
            </a:r>
            <a:r>
              <a:rPr lang="it-IT" sz="2800" dirty="0" smtClean="0"/>
              <a:t>-t-il </a:t>
            </a:r>
            <a:r>
              <a:rPr lang="it-IT" sz="2800" b="1" dirty="0" smtClean="0"/>
              <a:t>un </a:t>
            </a:r>
            <a:r>
              <a:rPr lang="it-IT" sz="2800" b="1" dirty="0" err="1" smtClean="0"/>
              <a:t>espoir</a:t>
            </a:r>
            <a:r>
              <a:rPr lang="it-IT" sz="2800" b="1" dirty="0" smtClean="0"/>
              <a:t> </a:t>
            </a:r>
            <a:r>
              <a:rPr lang="it-IT" sz="2800" b="1" dirty="0" err="1" smtClean="0"/>
              <a:t>quelconque</a:t>
            </a:r>
            <a:r>
              <a:rPr lang="it-IT" sz="2800" b="1" dirty="0"/>
              <a:t> </a:t>
            </a:r>
            <a:r>
              <a:rPr lang="it-IT" sz="2800" b="1" dirty="0" smtClean="0"/>
              <a:t>pour l’</a:t>
            </a:r>
            <a:r>
              <a:rPr lang="it-IT" sz="2800" b="1" dirty="0" err="1" smtClean="0"/>
              <a:t>être</a:t>
            </a:r>
            <a:r>
              <a:rPr lang="it-IT" sz="2800" b="1" dirty="0" smtClean="0"/>
              <a:t> </a:t>
            </a:r>
            <a:r>
              <a:rPr lang="it-IT" sz="2800" b="1" dirty="0" err="1" smtClean="0"/>
              <a:t>humain</a:t>
            </a:r>
            <a:r>
              <a:rPr lang="it-IT" sz="2800" dirty="0" smtClean="0"/>
              <a:t> ?</a:t>
            </a:r>
          </a:p>
          <a:p>
            <a:r>
              <a:rPr lang="it-IT" sz="2800" dirty="0" err="1" smtClean="0"/>
              <a:t>Oui</a:t>
            </a:r>
            <a:r>
              <a:rPr lang="it-IT" sz="2800" dirty="0" smtClean="0"/>
              <a:t>, </a:t>
            </a:r>
            <a:r>
              <a:rPr lang="it-IT" sz="2800" dirty="0" err="1" smtClean="0"/>
              <a:t>absolument</a:t>
            </a:r>
            <a:r>
              <a:rPr lang="it-IT" sz="2800" dirty="0" smtClean="0"/>
              <a:t>. </a:t>
            </a:r>
            <a:r>
              <a:rPr lang="it-IT" sz="2800" dirty="0" err="1" smtClean="0"/>
              <a:t>Cet</a:t>
            </a:r>
            <a:r>
              <a:rPr lang="it-IT" sz="2800" dirty="0" smtClean="0"/>
              <a:t> </a:t>
            </a:r>
            <a:r>
              <a:rPr lang="it-IT" sz="2800" dirty="0" err="1" smtClean="0"/>
              <a:t>espoir</a:t>
            </a:r>
            <a:r>
              <a:rPr lang="it-IT" sz="2800" dirty="0" smtClean="0"/>
              <a:t> est </a:t>
            </a:r>
            <a:r>
              <a:rPr lang="it-IT" sz="2800" dirty="0" err="1" smtClean="0"/>
              <a:t>lié</a:t>
            </a:r>
            <a:r>
              <a:rPr lang="it-IT" sz="2800" dirty="0" smtClean="0"/>
              <a:t> à </a:t>
            </a:r>
            <a:r>
              <a:rPr lang="it-IT" sz="2800" dirty="0" err="1" smtClean="0"/>
              <a:t>deux</a:t>
            </a:r>
            <a:r>
              <a:rPr lang="it-IT" sz="2800" dirty="0" smtClean="0"/>
              <a:t> </a:t>
            </a:r>
            <a:r>
              <a:rPr lang="it-IT" sz="2800" dirty="0" err="1" smtClean="0"/>
              <a:t>valeurs</a:t>
            </a:r>
            <a:r>
              <a:rPr lang="it-IT" sz="2800" dirty="0" smtClean="0"/>
              <a:t> </a:t>
            </a:r>
            <a:r>
              <a:rPr lang="it-IT" sz="2800" dirty="0" err="1" smtClean="0"/>
              <a:t>essentielles</a:t>
            </a:r>
            <a:r>
              <a:rPr lang="it-IT" sz="2800" dirty="0" smtClean="0"/>
              <a:t> </a:t>
            </a:r>
            <a:r>
              <a:rPr lang="it-IT" sz="2800" dirty="0" err="1" smtClean="0"/>
              <a:t>dans</a:t>
            </a:r>
            <a:r>
              <a:rPr lang="it-IT" sz="2800" dirty="0" smtClean="0"/>
              <a:t> la </a:t>
            </a:r>
            <a:r>
              <a:rPr lang="it-IT" sz="2800" dirty="0" err="1" smtClean="0"/>
              <a:t>conception</a:t>
            </a:r>
            <a:r>
              <a:rPr lang="it-IT" sz="2800" dirty="0" smtClean="0"/>
              <a:t> </a:t>
            </a:r>
            <a:r>
              <a:rPr lang="it-IT" sz="2800" dirty="0" err="1" smtClean="0"/>
              <a:t>anthropologique</a:t>
            </a:r>
            <a:r>
              <a:rPr lang="it-IT" sz="2800" dirty="0" smtClean="0"/>
              <a:t> et </a:t>
            </a:r>
            <a:r>
              <a:rPr lang="it-IT" sz="2800" dirty="0" err="1" smtClean="0"/>
              <a:t>esthétique</a:t>
            </a:r>
            <a:r>
              <a:rPr lang="it-IT" sz="2800" dirty="0" smtClean="0"/>
              <a:t> de </a:t>
            </a:r>
            <a:r>
              <a:rPr lang="it-IT" sz="2800" dirty="0" err="1" smtClean="0"/>
              <a:t>Mouawad</a:t>
            </a:r>
            <a:r>
              <a:rPr lang="it-IT" sz="2800" dirty="0" smtClean="0"/>
              <a:t> : </a:t>
            </a:r>
            <a:r>
              <a:rPr lang="it-IT" sz="2800" b="1" dirty="0" smtClean="0"/>
              <a:t>l’</a:t>
            </a:r>
            <a:r>
              <a:rPr lang="it-IT" sz="2800" b="1" dirty="0" err="1" smtClean="0"/>
              <a:t>amitié</a:t>
            </a:r>
            <a:r>
              <a:rPr lang="it-IT" sz="2800" b="1" dirty="0" smtClean="0"/>
              <a:t> </a:t>
            </a:r>
            <a:r>
              <a:rPr lang="it-IT" sz="2800" dirty="0" smtClean="0"/>
              <a:t>et</a:t>
            </a:r>
            <a:r>
              <a:rPr lang="it-IT" sz="2800" b="1" dirty="0" smtClean="0"/>
              <a:t> l’art.</a:t>
            </a:r>
            <a:endParaRPr lang="it-IT" sz="2800" dirty="0"/>
          </a:p>
        </p:txBody>
      </p:sp>
    </p:spTree>
    <p:extLst>
      <p:ext uri="{BB962C8B-B14F-4D97-AF65-F5344CB8AC3E}">
        <p14:creationId xmlns:p14="http://schemas.microsoft.com/office/powerpoint/2010/main" val="42860928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La </a:t>
            </a:r>
            <a:r>
              <a:rPr lang="it-IT" sz="2800" dirty="0" err="1" smtClean="0"/>
              <a:t>doulourese</a:t>
            </a:r>
            <a:r>
              <a:rPr lang="it-IT" sz="2800" dirty="0" smtClean="0"/>
              <a:t> histoire de </a:t>
            </a:r>
            <a:r>
              <a:rPr lang="it-IT" sz="2800" dirty="0" err="1" smtClean="0"/>
              <a:t>Wahhch</a:t>
            </a:r>
            <a:r>
              <a:rPr lang="it-IT" sz="2800" dirty="0" smtClean="0"/>
              <a:t> </a:t>
            </a:r>
            <a:r>
              <a:rPr lang="it-IT" sz="2800" dirty="0" err="1" smtClean="0"/>
              <a:t>Debch</a:t>
            </a:r>
            <a:r>
              <a:rPr lang="it-IT" sz="2800" dirty="0" smtClean="0"/>
              <a:t> se termine en </a:t>
            </a:r>
            <a:r>
              <a:rPr lang="it-IT" sz="2800" dirty="0" err="1" smtClean="0"/>
              <a:t>effet</a:t>
            </a:r>
            <a:r>
              <a:rPr lang="it-IT" sz="2800" dirty="0" smtClean="0"/>
              <a:t> </a:t>
            </a:r>
            <a:r>
              <a:rPr lang="it-IT" sz="2800" dirty="0" err="1" smtClean="0"/>
              <a:t>avec</a:t>
            </a:r>
            <a:r>
              <a:rPr lang="it-IT" sz="2800" dirty="0" smtClean="0"/>
              <a:t> </a:t>
            </a:r>
            <a:r>
              <a:rPr lang="it-IT" sz="2800" b="1" dirty="0" smtClean="0"/>
              <a:t>la </a:t>
            </a:r>
            <a:r>
              <a:rPr lang="it-IT" sz="2800" b="1" dirty="0" err="1" smtClean="0"/>
              <a:t>prise</a:t>
            </a:r>
            <a:r>
              <a:rPr lang="it-IT" sz="2800" b="1" dirty="0" smtClean="0"/>
              <a:t> en </a:t>
            </a:r>
            <a:r>
              <a:rPr lang="it-IT" sz="2800" b="1" dirty="0" err="1" smtClean="0"/>
              <a:t>compte</a:t>
            </a:r>
            <a:r>
              <a:rPr lang="it-IT" sz="2800" b="1" dirty="0" smtClean="0"/>
              <a:t> </a:t>
            </a:r>
            <a:r>
              <a:rPr lang="it-IT" sz="2800" b="1" dirty="0" err="1" smtClean="0"/>
              <a:t>du</a:t>
            </a:r>
            <a:r>
              <a:rPr lang="it-IT" sz="2800" b="1" dirty="0" smtClean="0"/>
              <a:t> </a:t>
            </a:r>
            <a:r>
              <a:rPr lang="it-IT" sz="2800" b="1" dirty="0" err="1" smtClean="0"/>
              <a:t>récit</a:t>
            </a:r>
            <a:r>
              <a:rPr lang="it-IT" sz="2800" b="1" dirty="0" smtClean="0"/>
              <a:t> de la part </a:t>
            </a:r>
            <a:r>
              <a:rPr lang="it-IT" sz="2800" b="1" dirty="0" err="1" smtClean="0"/>
              <a:t>du</a:t>
            </a:r>
            <a:r>
              <a:rPr lang="it-IT" sz="2800" b="1" dirty="0" smtClean="0"/>
              <a:t> </a:t>
            </a:r>
            <a:r>
              <a:rPr lang="it-IT" sz="2800" b="1" dirty="0" err="1" smtClean="0"/>
              <a:t>médecin</a:t>
            </a:r>
            <a:r>
              <a:rPr lang="it-IT" sz="2800" b="1" dirty="0" smtClean="0"/>
              <a:t> coroner Aubert </a:t>
            </a:r>
            <a:r>
              <a:rPr lang="it-IT" sz="2800" b="1" dirty="0" err="1" smtClean="0"/>
              <a:t>Chagnon</a:t>
            </a:r>
            <a:r>
              <a:rPr lang="it-IT" sz="2800" dirty="0" smtClean="0"/>
              <a:t>, qui a </a:t>
            </a:r>
            <a:r>
              <a:rPr lang="it-IT" sz="2800" dirty="0" err="1" smtClean="0"/>
              <a:t>suivi</a:t>
            </a:r>
            <a:r>
              <a:rPr lang="it-IT" sz="2800" dirty="0" smtClean="0"/>
              <a:t> le long </a:t>
            </a:r>
            <a:r>
              <a:rPr lang="it-IT" sz="2800" dirty="0" err="1" smtClean="0"/>
              <a:t>périple</a:t>
            </a:r>
            <a:r>
              <a:rPr lang="it-IT" sz="2800" dirty="0" smtClean="0"/>
              <a:t>, </a:t>
            </a:r>
            <a:r>
              <a:rPr lang="it-IT" sz="2800" dirty="0" err="1" smtClean="0"/>
              <a:t>accompli</a:t>
            </a:r>
            <a:r>
              <a:rPr lang="it-IT" sz="2800" dirty="0" smtClean="0"/>
              <a:t> par le protagoniste d’</a:t>
            </a:r>
            <a:r>
              <a:rPr lang="it-IT" sz="2800" i="1" dirty="0" smtClean="0"/>
              <a:t>Anima,</a:t>
            </a:r>
            <a:r>
              <a:rPr lang="it-IT" sz="2800" dirty="0" smtClean="0"/>
              <a:t> pour </a:t>
            </a:r>
            <a:r>
              <a:rPr lang="it-IT" sz="2800" dirty="0" err="1" smtClean="0"/>
              <a:t>rejoindre</a:t>
            </a:r>
            <a:r>
              <a:rPr lang="it-IT" sz="2800" dirty="0" smtClean="0"/>
              <a:t> et </a:t>
            </a:r>
            <a:r>
              <a:rPr lang="it-IT" sz="2800" dirty="0" err="1" smtClean="0"/>
              <a:t>affronter</a:t>
            </a:r>
            <a:r>
              <a:rPr lang="it-IT" sz="2800" dirty="0" smtClean="0"/>
              <a:t> l’</a:t>
            </a:r>
            <a:r>
              <a:rPr lang="it-IT" sz="2800" dirty="0" err="1" smtClean="0"/>
              <a:t>assassin</a:t>
            </a:r>
            <a:r>
              <a:rPr lang="it-IT" sz="2800" dirty="0" smtClean="0"/>
              <a:t> de sa femme et, </a:t>
            </a:r>
            <a:r>
              <a:rPr lang="it-IT" sz="2800" dirty="0" err="1" smtClean="0"/>
              <a:t>parallèlement</a:t>
            </a:r>
            <a:r>
              <a:rPr lang="it-IT" sz="2800" dirty="0" smtClean="0"/>
              <a:t>, pour </a:t>
            </a:r>
            <a:r>
              <a:rPr lang="it-IT" sz="2800" dirty="0" err="1" smtClean="0"/>
              <a:t>arriver</a:t>
            </a:r>
            <a:r>
              <a:rPr lang="it-IT" sz="2800" dirty="0" smtClean="0"/>
              <a:t> au </a:t>
            </a:r>
            <a:r>
              <a:rPr lang="it-IT" sz="2800" dirty="0" err="1" smtClean="0"/>
              <a:t>dévoilement</a:t>
            </a:r>
            <a:r>
              <a:rPr lang="it-IT" sz="2800" dirty="0" smtClean="0"/>
              <a:t> de la </a:t>
            </a:r>
            <a:r>
              <a:rPr lang="it-IT" sz="2800" dirty="0" err="1" smtClean="0"/>
              <a:t>terrible</a:t>
            </a:r>
            <a:r>
              <a:rPr lang="it-IT" sz="2800" dirty="0" smtClean="0"/>
              <a:t> </a:t>
            </a:r>
            <a:r>
              <a:rPr lang="it-IT" sz="2800" dirty="0" err="1" smtClean="0"/>
              <a:t>vérité</a:t>
            </a:r>
            <a:r>
              <a:rPr lang="it-IT" sz="2800" dirty="0" smtClean="0"/>
              <a:t> </a:t>
            </a:r>
            <a:r>
              <a:rPr lang="it-IT" sz="2800" dirty="0" err="1" smtClean="0"/>
              <a:t>sur</a:t>
            </a:r>
            <a:r>
              <a:rPr lang="it-IT" sz="2800" dirty="0" smtClean="0"/>
              <a:t> son origine.</a:t>
            </a:r>
            <a:endParaRPr lang="it-IT" sz="2800" dirty="0"/>
          </a:p>
        </p:txBody>
      </p:sp>
    </p:spTree>
    <p:extLst>
      <p:ext uri="{BB962C8B-B14F-4D97-AF65-F5344CB8AC3E}">
        <p14:creationId xmlns:p14="http://schemas.microsoft.com/office/powerpoint/2010/main" val="23083993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r>
              <a:rPr lang="it-IT" sz="2800" dirty="0" err="1" smtClean="0"/>
              <a:t>Chagnon</a:t>
            </a:r>
            <a:r>
              <a:rPr lang="it-IT" sz="2800" dirty="0" smtClean="0"/>
              <a:t> </a:t>
            </a:r>
            <a:r>
              <a:rPr lang="it-IT" sz="2800" dirty="0" err="1" smtClean="0"/>
              <a:t>incarne</a:t>
            </a:r>
            <a:r>
              <a:rPr lang="it-IT" sz="2800" dirty="0" smtClean="0"/>
              <a:t> </a:t>
            </a:r>
            <a:r>
              <a:rPr lang="it-IT" sz="3000" dirty="0" smtClean="0"/>
              <a:t>en </a:t>
            </a:r>
            <a:r>
              <a:rPr lang="it-IT" sz="3000" dirty="0" err="1" smtClean="0"/>
              <a:t>effet</a:t>
            </a:r>
            <a:r>
              <a:rPr lang="it-IT" sz="3000" dirty="0" smtClean="0"/>
              <a:t> </a:t>
            </a:r>
            <a:r>
              <a:rPr lang="it-IT" sz="2800" dirty="0" err="1" smtClean="0"/>
              <a:t>dans</a:t>
            </a:r>
            <a:r>
              <a:rPr lang="it-IT" sz="2800" dirty="0" smtClean="0"/>
              <a:t> </a:t>
            </a:r>
            <a:r>
              <a:rPr lang="it-IT" sz="2800" i="1" dirty="0" smtClean="0"/>
              <a:t>Anima </a:t>
            </a:r>
            <a:r>
              <a:rPr lang="it-IT" sz="2800" dirty="0" smtClean="0"/>
              <a:t>l’un </a:t>
            </a:r>
            <a:r>
              <a:rPr lang="it-IT" sz="2800" dirty="0" err="1" smtClean="0"/>
              <a:t>des</a:t>
            </a:r>
            <a:r>
              <a:rPr lang="it-IT" sz="2800" dirty="0" smtClean="0"/>
              <a:t> </a:t>
            </a:r>
            <a:r>
              <a:rPr lang="it-IT" sz="2800" dirty="0" err="1" smtClean="0"/>
              <a:t>rares</a:t>
            </a:r>
            <a:r>
              <a:rPr lang="it-IT" sz="2800" dirty="0" smtClean="0"/>
              <a:t> </a:t>
            </a:r>
            <a:r>
              <a:rPr lang="it-IT" sz="2800" dirty="0" err="1" smtClean="0"/>
              <a:t>personnages</a:t>
            </a:r>
            <a:r>
              <a:rPr lang="it-IT" sz="2800" dirty="0" smtClean="0"/>
              <a:t>, </a:t>
            </a:r>
            <a:r>
              <a:rPr lang="it-IT" sz="2800" dirty="0" err="1" smtClean="0"/>
              <a:t>capables</a:t>
            </a:r>
            <a:r>
              <a:rPr lang="it-IT" sz="2800" dirty="0" smtClean="0"/>
              <a:t> de </a:t>
            </a:r>
            <a:r>
              <a:rPr lang="it-IT" sz="2800" b="1" dirty="0" err="1" smtClean="0"/>
              <a:t>véritable</a:t>
            </a:r>
            <a:r>
              <a:rPr lang="it-IT" sz="2800" b="1" dirty="0" smtClean="0"/>
              <a:t> </a:t>
            </a:r>
            <a:r>
              <a:rPr lang="it-IT" sz="2800" b="1" dirty="0" err="1" smtClean="0"/>
              <a:t>compassion</a:t>
            </a:r>
            <a:r>
              <a:rPr lang="it-IT" sz="2800" dirty="0" smtClean="0"/>
              <a:t>.</a:t>
            </a:r>
          </a:p>
          <a:p>
            <a:r>
              <a:rPr lang="it-IT" sz="2800" dirty="0" err="1" smtClean="0"/>
              <a:t>Professionnel</a:t>
            </a:r>
            <a:r>
              <a:rPr lang="it-IT" sz="2800" dirty="0" smtClean="0"/>
              <a:t> </a:t>
            </a:r>
            <a:r>
              <a:rPr lang="it-IT" sz="2800" dirty="0" err="1" smtClean="0"/>
              <a:t>expérimenté</a:t>
            </a:r>
            <a:r>
              <a:rPr lang="it-IT" sz="2800" dirty="0" smtClean="0"/>
              <a:t>,  qui </a:t>
            </a:r>
            <a:r>
              <a:rPr lang="it-IT" sz="2800" dirty="0" err="1" smtClean="0"/>
              <a:t>connaît</a:t>
            </a:r>
            <a:r>
              <a:rPr lang="it-IT" sz="2800" dirty="0" smtClean="0"/>
              <a:t> la </a:t>
            </a:r>
            <a:r>
              <a:rPr lang="it-IT" sz="2800" dirty="0" err="1" smtClean="0"/>
              <a:t>méchanceté</a:t>
            </a:r>
            <a:r>
              <a:rPr lang="it-IT" sz="2800" dirty="0" smtClean="0"/>
              <a:t> </a:t>
            </a:r>
            <a:r>
              <a:rPr lang="it-IT" sz="2800" dirty="0" err="1" smtClean="0"/>
              <a:t>que</a:t>
            </a:r>
            <a:r>
              <a:rPr lang="it-IT" sz="2800" dirty="0" smtClean="0"/>
              <a:t> </a:t>
            </a:r>
            <a:r>
              <a:rPr lang="it-IT" sz="2800" dirty="0" err="1" smtClean="0"/>
              <a:t>ses</a:t>
            </a:r>
            <a:r>
              <a:rPr lang="it-IT" sz="2800" dirty="0" smtClean="0"/>
              <a:t> </a:t>
            </a:r>
            <a:r>
              <a:rPr lang="it-IT" sz="2800" dirty="0" err="1" smtClean="0"/>
              <a:t>semblables</a:t>
            </a:r>
            <a:r>
              <a:rPr lang="it-IT" sz="2800" dirty="0"/>
              <a:t> </a:t>
            </a:r>
            <a:r>
              <a:rPr lang="it-IT" sz="2800" dirty="0" err="1" smtClean="0"/>
              <a:t>peuvent</a:t>
            </a:r>
            <a:r>
              <a:rPr lang="it-IT" sz="2800" dirty="0" smtClean="0"/>
              <a:t> </a:t>
            </a:r>
            <a:r>
              <a:rPr lang="it-IT" sz="2800" dirty="0" err="1" smtClean="0"/>
              <a:t>atteindre</a:t>
            </a:r>
            <a:r>
              <a:rPr lang="it-IT" sz="2800" dirty="0" smtClean="0"/>
              <a:t>, </a:t>
            </a:r>
            <a:r>
              <a:rPr lang="it-IT" sz="2800" b="1" dirty="0" err="1" smtClean="0"/>
              <a:t>Chagnon</a:t>
            </a:r>
            <a:r>
              <a:rPr lang="it-IT" sz="2800" b="1" dirty="0" smtClean="0"/>
              <a:t> ne cesse pour </a:t>
            </a:r>
            <a:r>
              <a:rPr lang="it-IT" sz="2800" b="1" dirty="0" err="1" smtClean="0"/>
              <a:t>autant</a:t>
            </a:r>
            <a:r>
              <a:rPr lang="it-IT" sz="2800" b="1" dirty="0" smtClean="0"/>
              <a:t> de se </a:t>
            </a:r>
            <a:r>
              <a:rPr lang="it-IT" sz="2800" b="1" dirty="0" err="1" smtClean="0"/>
              <a:t>pencher</a:t>
            </a:r>
            <a:r>
              <a:rPr lang="it-IT" sz="2800" b="1" dirty="0" smtClean="0"/>
              <a:t> </a:t>
            </a:r>
            <a:r>
              <a:rPr lang="it-IT" sz="2800" b="1" dirty="0" err="1" smtClean="0"/>
              <a:t>sur</a:t>
            </a:r>
            <a:r>
              <a:rPr lang="it-IT" sz="2800" b="1" dirty="0" smtClean="0"/>
              <a:t> la </a:t>
            </a:r>
            <a:r>
              <a:rPr lang="it-IT" sz="2800" b="1" dirty="0" err="1" smtClean="0"/>
              <a:t>douleur</a:t>
            </a:r>
            <a:r>
              <a:rPr lang="it-IT" sz="2800" b="1" dirty="0" smtClean="0"/>
              <a:t> </a:t>
            </a:r>
            <a:r>
              <a:rPr lang="it-IT" sz="2800" dirty="0" smtClean="0"/>
              <a:t>qui </a:t>
            </a:r>
            <a:r>
              <a:rPr lang="it-IT" sz="2800" dirty="0" err="1" smtClean="0"/>
              <a:t>envahit</a:t>
            </a:r>
            <a:r>
              <a:rPr lang="it-IT" sz="2800" dirty="0" smtClean="0"/>
              <a:t> </a:t>
            </a:r>
            <a:r>
              <a:rPr lang="it-IT" sz="2800" dirty="0" err="1" smtClean="0"/>
              <a:t>Wahhch</a:t>
            </a:r>
            <a:r>
              <a:rPr lang="it-IT" sz="2800" dirty="0" smtClean="0"/>
              <a:t>.</a:t>
            </a:r>
            <a:endParaRPr lang="it-IT" sz="2800" dirty="0"/>
          </a:p>
        </p:txBody>
      </p:sp>
    </p:spTree>
    <p:extLst>
      <p:ext uri="{BB962C8B-B14F-4D97-AF65-F5344CB8AC3E}">
        <p14:creationId xmlns:p14="http://schemas.microsoft.com/office/powerpoint/2010/main" val="31972491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C’est </a:t>
            </a:r>
            <a:r>
              <a:rPr lang="it-IT" sz="2800" dirty="0" err="1" smtClean="0"/>
              <a:t>pourquoi</a:t>
            </a:r>
            <a:r>
              <a:rPr lang="it-IT" sz="2800" dirty="0" smtClean="0"/>
              <a:t> </a:t>
            </a:r>
            <a:r>
              <a:rPr lang="it-IT" sz="2800" dirty="0" err="1" smtClean="0"/>
              <a:t>Wahhch</a:t>
            </a:r>
            <a:r>
              <a:rPr lang="it-IT" sz="2800" dirty="0" smtClean="0"/>
              <a:t> </a:t>
            </a:r>
            <a:r>
              <a:rPr lang="it-IT" sz="2800" dirty="0" err="1" smtClean="0"/>
              <a:t>confie</a:t>
            </a:r>
            <a:r>
              <a:rPr lang="it-IT" sz="2800" dirty="0" smtClean="0"/>
              <a:t> à </a:t>
            </a:r>
            <a:r>
              <a:rPr lang="it-IT" sz="2800" dirty="0" err="1" smtClean="0"/>
              <a:t>Chagnon</a:t>
            </a:r>
            <a:r>
              <a:rPr lang="it-IT" sz="2800" dirty="0" smtClean="0"/>
              <a:t> la </a:t>
            </a:r>
            <a:r>
              <a:rPr lang="it-IT" sz="2800" dirty="0" err="1" smtClean="0"/>
              <a:t>conclusion</a:t>
            </a:r>
            <a:r>
              <a:rPr lang="it-IT" sz="2800" dirty="0" smtClean="0"/>
              <a:t> de son histoire, en lui </a:t>
            </a:r>
            <a:r>
              <a:rPr lang="it-IT" sz="2800" dirty="0" err="1" smtClean="0"/>
              <a:t>demandant</a:t>
            </a:r>
            <a:r>
              <a:rPr lang="it-IT" sz="2800" dirty="0" smtClean="0"/>
              <a:t> de </a:t>
            </a:r>
            <a:r>
              <a:rPr lang="it-IT" sz="2800" b="1" dirty="0" smtClean="0"/>
              <a:t>devenir sa </a:t>
            </a:r>
            <a:r>
              <a:rPr lang="it-IT" sz="2800" b="1" dirty="0" err="1" smtClean="0"/>
              <a:t>voix</a:t>
            </a:r>
            <a:r>
              <a:rPr lang="it-IT" sz="2800" dirty="0" smtClean="0"/>
              <a:t>, la </a:t>
            </a:r>
            <a:r>
              <a:rPr lang="it-IT" sz="2800" dirty="0" err="1" smtClean="0"/>
              <a:t>voix</a:t>
            </a:r>
            <a:r>
              <a:rPr lang="it-IT" sz="2800" dirty="0" smtClean="0"/>
              <a:t> de </a:t>
            </a:r>
            <a:r>
              <a:rPr lang="it-IT" sz="2800" dirty="0" err="1" smtClean="0"/>
              <a:t>tous</a:t>
            </a:r>
            <a:r>
              <a:rPr lang="it-IT" sz="2800" dirty="0" smtClean="0"/>
              <a:t> </a:t>
            </a:r>
            <a:r>
              <a:rPr lang="it-IT" sz="2800" dirty="0" err="1" smtClean="0"/>
              <a:t>ceux</a:t>
            </a:r>
            <a:r>
              <a:rPr lang="it-IT" sz="2800" dirty="0" smtClean="0"/>
              <a:t> qui, </a:t>
            </a:r>
            <a:r>
              <a:rPr lang="it-IT" sz="2800" dirty="0" err="1" smtClean="0"/>
              <a:t>comme</a:t>
            </a:r>
            <a:r>
              <a:rPr lang="it-IT" sz="2800" dirty="0" smtClean="0"/>
              <a:t> lui, </a:t>
            </a:r>
            <a:r>
              <a:rPr lang="it-IT" sz="2800" dirty="0" err="1" smtClean="0"/>
              <a:t>ont</a:t>
            </a:r>
            <a:r>
              <a:rPr lang="it-IT" sz="2800" dirty="0" smtClean="0"/>
              <a:t> </a:t>
            </a:r>
            <a:r>
              <a:rPr lang="it-IT" sz="2800" dirty="0" err="1" smtClean="0"/>
              <a:t>été</a:t>
            </a:r>
            <a:r>
              <a:rPr lang="it-IT" sz="2800" dirty="0" smtClean="0"/>
              <a:t> </a:t>
            </a:r>
            <a:r>
              <a:rPr lang="it-IT" sz="2800" dirty="0" err="1" smtClean="0"/>
              <a:t>les</a:t>
            </a:r>
            <a:r>
              <a:rPr lang="it-IT" sz="2800" dirty="0" smtClean="0"/>
              <a:t> </a:t>
            </a:r>
            <a:r>
              <a:rPr lang="it-IT" sz="2800" dirty="0" err="1" smtClean="0"/>
              <a:t>victimes</a:t>
            </a:r>
            <a:r>
              <a:rPr lang="it-IT" sz="2800" dirty="0" smtClean="0"/>
              <a:t> </a:t>
            </a:r>
            <a:r>
              <a:rPr lang="it-IT" sz="2800" dirty="0" err="1" smtClean="0"/>
              <a:t>des</a:t>
            </a:r>
            <a:r>
              <a:rPr lang="it-IT" sz="2800" dirty="0" smtClean="0"/>
              <a:t> </a:t>
            </a:r>
            <a:r>
              <a:rPr lang="it-IT" sz="2800" dirty="0" err="1" smtClean="0"/>
              <a:t>abus</a:t>
            </a:r>
            <a:r>
              <a:rPr lang="it-IT" sz="2800" dirty="0" smtClean="0"/>
              <a:t> et de la </a:t>
            </a:r>
            <a:r>
              <a:rPr lang="it-IT" sz="2800" dirty="0" err="1" smtClean="0"/>
              <a:t>violence</a:t>
            </a:r>
            <a:r>
              <a:rPr lang="it-IT" sz="2800" dirty="0" smtClean="0"/>
              <a:t> bestiale, </a:t>
            </a:r>
            <a:r>
              <a:rPr lang="it-IT" sz="2800" dirty="0" err="1" smtClean="0"/>
              <a:t>apportées</a:t>
            </a:r>
            <a:r>
              <a:rPr lang="it-IT" sz="2800" dirty="0" smtClean="0"/>
              <a:t> en tout </a:t>
            </a:r>
            <a:r>
              <a:rPr lang="it-IT" sz="2800" dirty="0" err="1" smtClean="0"/>
              <a:t>temps</a:t>
            </a:r>
            <a:r>
              <a:rPr lang="it-IT" sz="2800" dirty="0" smtClean="0"/>
              <a:t> et en tout </a:t>
            </a:r>
            <a:r>
              <a:rPr lang="it-IT" sz="2800" dirty="0" err="1" smtClean="0"/>
              <a:t>pays</a:t>
            </a:r>
            <a:r>
              <a:rPr lang="it-IT" sz="2800" dirty="0" smtClean="0"/>
              <a:t> </a:t>
            </a:r>
            <a:r>
              <a:rPr lang="it-IT" sz="2800" b="1" dirty="0" smtClean="0"/>
              <a:t>par la guerre</a:t>
            </a:r>
            <a:r>
              <a:rPr lang="it-IT" sz="2800" dirty="0" smtClean="0"/>
              <a:t>.</a:t>
            </a:r>
          </a:p>
          <a:p>
            <a:pPr marL="0" indent="0">
              <a:buNone/>
            </a:pPr>
            <a:endParaRPr lang="it-IT" sz="2800" dirty="0"/>
          </a:p>
        </p:txBody>
      </p:sp>
    </p:spTree>
    <p:extLst>
      <p:ext uri="{BB962C8B-B14F-4D97-AF65-F5344CB8AC3E}">
        <p14:creationId xmlns:p14="http://schemas.microsoft.com/office/powerpoint/2010/main" val="2371512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fontScale="92500"/>
          </a:bodyPr>
          <a:lstStyle/>
          <a:p>
            <a:r>
              <a:rPr lang="es-ES_tradnl" sz="2600" b="1" dirty="0" smtClean="0"/>
              <a:t>Citation n. 6</a:t>
            </a:r>
          </a:p>
          <a:p>
            <a:pPr marL="0" indent="0" algn="just">
              <a:buNone/>
            </a:pPr>
            <a:r>
              <a:rPr lang="es-ES_tradnl" dirty="0" smtClean="0"/>
              <a:t>[</a:t>
            </a:r>
            <a:r>
              <a:rPr lang="es-ES_tradnl" sz="2400" dirty="0"/>
              <a:t>Dans le manuscrit envoyé par Debch,] tout  était fidèlement rapporté, tout était réel et tout conduisait aux charognards de Tank Mountain. Pourtant, plus rien ne me semblait vrai. J’ai déposé le manuscrit sur la table et j’ai entendu le grand silence qu’il a produit en moi d’où ont émergé, comme le dirait un de ces animaux, cheval, mouche ou cochon, les cris de tous ceux qui sont morts dans le silence et l’oubli, enfants, femmes, hommes, bêtes et dieux, qui tapissent par couches épaisses les siècles et les ciels. (</a:t>
            </a:r>
            <a:r>
              <a:rPr lang="es-ES_tradnl" sz="2400" i="1" dirty="0"/>
              <a:t>A</a:t>
            </a:r>
            <a:r>
              <a:rPr lang="es-ES_tradnl" sz="2400" dirty="0"/>
              <a:t>, p. 388)</a:t>
            </a:r>
            <a:endParaRPr lang="it-IT" sz="2400" dirty="0"/>
          </a:p>
          <a:p>
            <a:pPr marL="0" indent="0">
              <a:buNone/>
            </a:pPr>
            <a:r>
              <a:rPr lang="es-ES_tradnl" dirty="0"/>
              <a:t> </a:t>
            </a:r>
            <a:endParaRPr lang="it-IT" dirty="0"/>
          </a:p>
          <a:p>
            <a:endParaRPr lang="it-IT" dirty="0"/>
          </a:p>
        </p:txBody>
      </p:sp>
    </p:spTree>
    <p:extLst>
      <p:ext uri="{BB962C8B-B14F-4D97-AF65-F5344CB8AC3E}">
        <p14:creationId xmlns:p14="http://schemas.microsoft.com/office/powerpoint/2010/main" val="3716432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endParaRPr lang="it-IT" sz="2800" dirty="0" smtClean="0"/>
          </a:p>
          <a:p>
            <a:r>
              <a:rPr lang="it-IT" sz="2800" dirty="0" smtClean="0"/>
              <a:t>À partir </a:t>
            </a:r>
            <a:r>
              <a:rPr lang="it-IT" sz="2800" dirty="0" err="1" smtClean="0"/>
              <a:t>du</a:t>
            </a:r>
            <a:r>
              <a:rPr lang="it-IT" sz="2800" dirty="0" smtClean="0"/>
              <a:t> moment </a:t>
            </a:r>
            <a:r>
              <a:rPr lang="it-IT" sz="2800" dirty="0" err="1" smtClean="0"/>
              <a:t>où</a:t>
            </a:r>
            <a:r>
              <a:rPr lang="it-IT" sz="2800" dirty="0" smtClean="0"/>
              <a:t> Aubert </a:t>
            </a:r>
            <a:r>
              <a:rPr lang="it-IT" sz="2800" dirty="0" err="1" smtClean="0"/>
              <a:t>Chagnon</a:t>
            </a:r>
            <a:r>
              <a:rPr lang="it-IT" sz="2800" dirty="0" smtClean="0"/>
              <a:t> </a:t>
            </a:r>
            <a:r>
              <a:rPr lang="it-IT" sz="2800" dirty="0" err="1" smtClean="0"/>
              <a:t>apprend</a:t>
            </a:r>
            <a:r>
              <a:rPr lang="it-IT" sz="2800" dirty="0" smtClean="0"/>
              <a:t> à </a:t>
            </a:r>
            <a:r>
              <a:rPr lang="it-IT" sz="2800" dirty="0" err="1" smtClean="0"/>
              <a:t>écouter</a:t>
            </a:r>
            <a:r>
              <a:rPr lang="it-IT" sz="2800" dirty="0" smtClean="0"/>
              <a:t> l’histoire de </a:t>
            </a:r>
            <a:r>
              <a:rPr lang="it-IT" sz="2800" dirty="0" err="1" smtClean="0"/>
              <a:t>Wahhch</a:t>
            </a:r>
            <a:r>
              <a:rPr lang="it-IT" sz="2800" dirty="0" smtClean="0"/>
              <a:t> </a:t>
            </a:r>
            <a:r>
              <a:rPr lang="it-IT" sz="2800" dirty="0" err="1" smtClean="0"/>
              <a:t>Debch</a:t>
            </a:r>
            <a:r>
              <a:rPr lang="it-IT" sz="2800" dirty="0" smtClean="0"/>
              <a:t>, son </a:t>
            </a:r>
            <a:r>
              <a:rPr lang="it-IT" sz="2800" dirty="0" err="1" smtClean="0"/>
              <a:t>langage</a:t>
            </a:r>
            <a:r>
              <a:rPr lang="it-IT" sz="2800" dirty="0" smtClean="0"/>
              <a:t> se </a:t>
            </a:r>
            <a:r>
              <a:rPr lang="it-IT" sz="2800" dirty="0" err="1" smtClean="0"/>
              <a:t>métamorphose</a:t>
            </a:r>
            <a:r>
              <a:rPr lang="it-IT" sz="2800" dirty="0" smtClean="0"/>
              <a:t> en </a:t>
            </a:r>
            <a:r>
              <a:rPr lang="it-IT" sz="2800" b="1" dirty="0" smtClean="0"/>
              <a:t>un </a:t>
            </a:r>
            <a:r>
              <a:rPr lang="it-IT" sz="2800" b="1" dirty="0" err="1" smtClean="0"/>
              <a:t>idiome</a:t>
            </a:r>
            <a:r>
              <a:rPr lang="it-IT" sz="2800" b="1" dirty="0" smtClean="0"/>
              <a:t> </a:t>
            </a:r>
            <a:r>
              <a:rPr lang="it-IT" sz="2800" b="1" dirty="0" err="1" smtClean="0"/>
              <a:t>foncièrement</a:t>
            </a:r>
            <a:r>
              <a:rPr lang="it-IT" sz="2800" b="1" dirty="0" smtClean="0"/>
              <a:t> </a:t>
            </a:r>
            <a:r>
              <a:rPr lang="it-IT" sz="2800" b="1" dirty="0" err="1" smtClean="0"/>
              <a:t>humain</a:t>
            </a:r>
            <a:r>
              <a:rPr lang="it-IT" sz="2800" dirty="0" smtClean="0"/>
              <a:t>, en </a:t>
            </a:r>
            <a:r>
              <a:rPr lang="it-IT" sz="2800" dirty="0" err="1" smtClean="0"/>
              <a:t>condition</a:t>
            </a:r>
            <a:r>
              <a:rPr lang="it-IT" sz="2800" dirty="0" smtClean="0"/>
              <a:t> de </a:t>
            </a:r>
            <a:r>
              <a:rPr lang="it-IT" sz="2800" dirty="0" err="1" smtClean="0"/>
              <a:t>pénétrer</a:t>
            </a:r>
            <a:r>
              <a:rPr lang="it-IT" sz="2800" dirty="0" smtClean="0"/>
              <a:t> la </a:t>
            </a:r>
            <a:r>
              <a:rPr lang="it-IT" sz="2800" dirty="0" err="1" smtClean="0"/>
              <a:t>souffrance</a:t>
            </a:r>
            <a:r>
              <a:rPr lang="it-IT" sz="2800" dirty="0" smtClean="0"/>
              <a:t> qui a </a:t>
            </a:r>
            <a:r>
              <a:rPr lang="it-IT" sz="2800" dirty="0" err="1" smtClean="0"/>
              <a:t>ravagé</a:t>
            </a:r>
            <a:r>
              <a:rPr lang="it-IT" sz="2800" dirty="0" smtClean="0"/>
              <a:t> l’</a:t>
            </a:r>
            <a:r>
              <a:rPr lang="it-IT" sz="2800" dirty="0" err="1" smtClean="0"/>
              <a:t>existence</a:t>
            </a:r>
            <a:r>
              <a:rPr lang="it-IT" sz="2800" dirty="0" smtClean="0"/>
              <a:t> de son ami et de l’</a:t>
            </a:r>
            <a:r>
              <a:rPr lang="it-IT" sz="2800" dirty="0" err="1" smtClean="0"/>
              <a:t>exprimer</a:t>
            </a:r>
            <a:r>
              <a:rPr lang="it-IT" sz="2800" dirty="0" smtClean="0"/>
              <a:t> </a:t>
            </a:r>
            <a:r>
              <a:rPr lang="it-IT" sz="2800" b="1" dirty="0" err="1" smtClean="0"/>
              <a:t>avec</a:t>
            </a:r>
            <a:r>
              <a:rPr lang="it-IT" sz="2800" dirty="0" smtClean="0"/>
              <a:t> </a:t>
            </a:r>
            <a:r>
              <a:rPr lang="it-IT" sz="2800" b="1" dirty="0" err="1" smtClean="0"/>
              <a:t>participation</a:t>
            </a:r>
            <a:r>
              <a:rPr lang="it-IT" sz="2800" dirty="0" smtClean="0"/>
              <a:t>. </a:t>
            </a:r>
            <a:r>
              <a:rPr lang="it-IT" sz="2800" b="1" dirty="0" err="1" smtClean="0"/>
              <a:t>Avec</a:t>
            </a:r>
            <a:r>
              <a:rPr lang="it-IT" sz="2800" b="1" dirty="0" smtClean="0"/>
              <a:t> </a:t>
            </a:r>
            <a:r>
              <a:rPr lang="it-IT" sz="2800" b="1" dirty="0" err="1" smtClean="0"/>
              <a:t>poésie</a:t>
            </a:r>
            <a:r>
              <a:rPr lang="it-IT" sz="2800" dirty="0" smtClean="0"/>
              <a:t>.</a:t>
            </a:r>
          </a:p>
          <a:p>
            <a:pPr marL="0" indent="0">
              <a:buNone/>
            </a:pPr>
            <a:endParaRPr lang="it-IT" dirty="0"/>
          </a:p>
        </p:txBody>
      </p:sp>
    </p:spTree>
    <p:extLst>
      <p:ext uri="{BB962C8B-B14F-4D97-AF65-F5344CB8AC3E}">
        <p14:creationId xmlns:p14="http://schemas.microsoft.com/office/powerpoint/2010/main" val="27127642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err="1" smtClean="0"/>
              <a:t>Cette</a:t>
            </a:r>
            <a:r>
              <a:rPr lang="it-IT" sz="2800" dirty="0" smtClean="0"/>
              <a:t> langue, </a:t>
            </a:r>
            <a:r>
              <a:rPr lang="it-IT" sz="2800" b="1" dirty="0" smtClean="0"/>
              <a:t>la langue de l’</a:t>
            </a:r>
            <a:r>
              <a:rPr lang="it-IT" sz="2800" b="1" dirty="0" err="1" smtClean="0"/>
              <a:t>amitié</a:t>
            </a:r>
            <a:r>
              <a:rPr lang="it-IT" sz="2800" b="1" dirty="0" smtClean="0"/>
              <a:t>  </a:t>
            </a:r>
            <a:r>
              <a:rPr lang="it-IT" sz="2800" dirty="0" smtClean="0"/>
              <a:t>– </a:t>
            </a:r>
            <a:r>
              <a:rPr lang="it-IT" sz="2800" dirty="0" err="1" smtClean="0"/>
              <a:t>semble</a:t>
            </a:r>
            <a:r>
              <a:rPr lang="it-IT" sz="2800" dirty="0" smtClean="0"/>
              <a:t> </a:t>
            </a:r>
            <a:r>
              <a:rPr lang="it-IT" sz="2800" dirty="0" err="1" smtClean="0"/>
              <a:t>nous</a:t>
            </a:r>
            <a:r>
              <a:rPr lang="it-IT" sz="2800" dirty="0" smtClean="0"/>
              <a:t> dire </a:t>
            </a:r>
            <a:r>
              <a:rPr lang="it-IT" sz="2800" dirty="0" err="1" smtClean="0"/>
              <a:t>Mouawad</a:t>
            </a:r>
            <a:r>
              <a:rPr lang="it-IT" sz="2800" dirty="0" smtClean="0"/>
              <a:t> – est </a:t>
            </a:r>
            <a:r>
              <a:rPr lang="it-IT" sz="2800" dirty="0" err="1" smtClean="0"/>
              <a:t>donc</a:t>
            </a:r>
            <a:r>
              <a:rPr lang="it-IT" sz="2800" dirty="0" smtClean="0"/>
              <a:t> la </a:t>
            </a:r>
            <a:r>
              <a:rPr lang="it-IT" sz="2800" dirty="0" err="1" smtClean="0"/>
              <a:t>seule</a:t>
            </a:r>
            <a:r>
              <a:rPr lang="it-IT" sz="2800" dirty="0" smtClean="0"/>
              <a:t> qui </a:t>
            </a:r>
            <a:r>
              <a:rPr lang="it-IT" sz="2800" dirty="0" err="1" smtClean="0"/>
              <a:t>puisse</a:t>
            </a:r>
            <a:r>
              <a:rPr lang="it-IT" sz="2800" dirty="0" smtClean="0"/>
              <a:t> </a:t>
            </a:r>
            <a:r>
              <a:rPr lang="it-IT" sz="2800" dirty="0" err="1" smtClean="0"/>
              <a:t>aider</a:t>
            </a:r>
            <a:r>
              <a:rPr lang="it-IT" sz="2800" dirty="0" smtClean="0"/>
              <a:t> l’</a:t>
            </a:r>
            <a:r>
              <a:rPr lang="it-IT" sz="2800" dirty="0" err="1" smtClean="0"/>
              <a:t>homme</a:t>
            </a:r>
            <a:r>
              <a:rPr lang="it-IT" sz="2800" dirty="0" smtClean="0"/>
              <a:t> à </a:t>
            </a:r>
            <a:r>
              <a:rPr lang="it-IT" sz="2800" dirty="0" err="1" smtClean="0"/>
              <a:t>retrouver</a:t>
            </a:r>
            <a:r>
              <a:rPr lang="it-IT" sz="2800" dirty="0" smtClean="0"/>
              <a:t> </a:t>
            </a:r>
            <a:r>
              <a:rPr lang="it-IT" sz="2800" b="1" dirty="0" smtClean="0"/>
              <a:t>la </a:t>
            </a:r>
            <a:r>
              <a:rPr lang="it-IT" sz="2800" b="1" dirty="0" err="1" smtClean="0"/>
              <a:t>capacité</a:t>
            </a:r>
            <a:r>
              <a:rPr lang="it-IT" sz="2800" b="1" dirty="0" smtClean="0"/>
              <a:t> de </a:t>
            </a:r>
            <a:r>
              <a:rPr lang="it-IT" sz="2800" b="1" dirty="0" err="1" smtClean="0"/>
              <a:t>dialogue</a:t>
            </a:r>
            <a:r>
              <a:rPr lang="it-IT" sz="2800" dirty="0" smtClean="0"/>
              <a:t> qui, </a:t>
            </a:r>
            <a:r>
              <a:rPr lang="it-IT" sz="2800" dirty="0" err="1" smtClean="0"/>
              <a:t>depuis</a:t>
            </a:r>
            <a:r>
              <a:rPr lang="it-IT" sz="2800" dirty="0" smtClean="0"/>
              <a:t> l’origine </a:t>
            </a:r>
            <a:r>
              <a:rPr lang="it-IT" sz="2800" dirty="0" err="1" smtClean="0"/>
              <a:t>du</a:t>
            </a:r>
            <a:r>
              <a:rPr lang="it-IT" sz="2800" dirty="0" smtClean="0"/>
              <a:t> monde, </a:t>
            </a:r>
            <a:r>
              <a:rPr lang="it-IT" sz="2800" dirty="0" err="1" smtClean="0"/>
              <a:t>fait</a:t>
            </a:r>
            <a:r>
              <a:rPr lang="it-IT" sz="2800" dirty="0" smtClean="0"/>
              <a:t> de lui </a:t>
            </a:r>
            <a:r>
              <a:rPr lang="it-IT" sz="2800" b="1" dirty="0" smtClean="0"/>
              <a:t>un </a:t>
            </a:r>
            <a:r>
              <a:rPr lang="it-IT" sz="2800" b="1" dirty="0" err="1" smtClean="0"/>
              <a:t>être</a:t>
            </a:r>
            <a:r>
              <a:rPr lang="it-IT" sz="2800" b="1" dirty="0" smtClean="0"/>
              <a:t> de relation</a:t>
            </a:r>
            <a:r>
              <a:rPr lang="it-IT" sz="2800" dirty="0" smtClean="0"/>
              <a:t>.</a:t>
            </a:r>
          </a:p>
          <a:p>
            <a:r>
              <a:rPr lang="it-IT" sz="2800" dirty="0" smtClean="0"/>
              <a:t>Elle est la </a:t>
            </a:r>
            <a:r>
              <a:rPr lang="it-IT" sz="2800" dirty="0" err="1" smtClean="0"/>
              <a:t>seule</a:t>
            </a:r>
            <a:r>
              <a:rPr lang="it-IT" sz="2800" dirty="0" smtClean="0"/>
              <a:t> qui lui </a:t>
            </a:r>
            <a:r>
              <a:rPr lang="it-IT" sz="2800" dirty="0" err="1" smtClean="0"/>
              <a:t>restitue</a:t>
            </a:r>
            <a:r>
              <a:rPr lang="it-IT" sz="2800" dirty="0" smtClean="0"/>
              <a:t> son </a:t>
            </a:r>
            <a:r>
              <a:rPr lang="it-IT" sz="2800" dirty="0" err="1" smtClean="0"/>
              <a:t>identité</a:t>
            </a:r>
            <a:r>
              <a:rPr lang="it-IT" sz="2800" dirty="0" smtClean="0"/>
              <a:t> profonde: </a:t>
            </a:r>
            <a:r>
              <a:rPr lang="it-IT" sz="2800" b="1" dirty="0" smtClean="0"/>
              <a:t>son </a:t>
            </a:r>
            <a:r>
              <a:rPr lang="it-IT" sz="2800" b="1" dirty="0" err="1" smtClean="0"/>
              <a:t>humanité</a:t>
            </a:r>
            <a:r>
              <a:rPr lang="it-IT" sz="2800" dirty="0" smtClean="0"/>
              <a:t>.</a:t>
            </a:r>
            <a:endParaRPr lang="it-IT" sz="2800" dirty="0"/>
          </a:p>
        </p:txBody>
      </p:sp>
    </p:spTree>
    <p:extLst>
      <p:ext uri="{BB962C8B-B14F-4D97-AF65-F5344CB8AC3E}">
        <p14:creationId xmlns:p14="http://schemas.microsoft.com/office/powerpoint/2010/main" val="50756897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endParaRPr lang="it-IT" dirty="0" smtClean="0"/>
          </a:p>
          <a:p>
            <a:endParaRPr lang="it-IT" sz="2800" dirty="0" smtClean="0"/>
          </a:p>
          <a:p>
            <a:r>
              <a:rPr lang="it-IT" sz="2800" dirty="0" err="1" smtClean="0"/>
              <a:t>Cette</a:t>
            </a:r>
            <a:r>
              <a:rPr lang="it-IT" sz="2800" dirty="0" smtClean="0"/>
              <a:t> langue est </a:t>
            </a:r>
            <a:r>
              <a:rPr lang="it-IT" sz="2800" dirty="0" err="1" smtClean="0"/>
              <a:t>aussi</a:t>
            </a:r>
            <a:r>
              <a:rPr lang="it-IT" sz="2800" dirty="0" smtClean="0"/>
              <a:t> l’</a:t>
            </a:r>
            <a:r>
              <a:rPr lang="it-IT" sz="2800" dirty="0" err="1" smtClean="0"/>
              <a:t>unique</a:t>
            </a:r>
            <a:r>
              <a:rPr lang="it-IT" sz="2800" dirty="0" smtClean="0"/>
              <a:t> </a:t>
            </a:r>
            <a:r>
              <a:rPr lang="it-IT" sz="2800" dirty="0" err="1" smtClean="0"/>
              <a:t>moyen</a:t>
            </a:r>
            <a:r>
              <a:rPr lang="it-IT" sz="2800" dirty="0" smtClean="0"/>
              <a:t>, à </a:t>
            </a:r>
            <a:r>
              <a:rPr lang="it-IT" sz="2800" dirty="0" err="1" smtClean="0"/>
              <a:t>même</a:t>
            </a:r>
            <a:r>
              <a:rPr lang="it-IT" sz="2800" dirty="0" smtClean="0"/>
              <a:t> de </a:t>
            </a:r>
            <a:r>
              <a:rPr lang="it-IT" sz="2800" dirty="0" err="1" smtClean="0"/>
              <a:t>créer</a:t>
            </a:r>
            <a:r>
              <a:rPr lang="it-IT" sz="2800" dirty="0"/>
              <a:t> </a:t>
            </a:r>
            <a:r>
              <a:rPr lang="it-IT" sz="2800" dirty="0" smtClean="0"/>
              <a:t>et </a:t>
            </a:r>
            <a:r>
              <a:rPr lang="it-IT" sz="2800" dirty="0" err="1" smtClean="0"/>
              <a:t>partant</a:t>
            </a:r>
            <a:r>
              <a:rPr lang="it-IT" sz="2800" dirty="0" smtClean="0"/>
              <a:t> de  </a:t>
            </a:r>
            <a:r>
              <a:rPr lang="it-IT" sz="2800" b="1" dirty="0" err="1" smtClean="0"/>
              <a:t>répondre</a:t>
            </a:r>
            <a:r>
              <a:rPr lang="it-IT" sz="2800" b="1" dirty="0" smtClean="0"/>
              <a:t> à la </a:t>
            </a:r>
            <a:r>
              <a:rPr lang="it-IT" sz="2800" b="1" dirty="0" err="1" smtClean="0"/>
              <a:t>bestialité</a:t>
            </a:r>
            <a:r>
              <a:rPr lang="it-IT" sz="2800" b="1" dirty="0" smtClean="0"/>
              <a:t> et à la </a:t>
            </a:r>
            <a:r>
              <a:rPr lang="it-IT" sz="2800" b="1" dirty="0" err="1" smtClean="0"/>
              <a:t>violence</a:t>
            </a:r>
            <a:r>
              <a:rPr lang="it-IT" sz="2800" b="1" dirty="0" smtClean="0"/>
              <a:t>, par la </a:t>
            </a:r>
            <a:r>
              <a:rPr lang="it-IT" sz="2800" b="1" dirty="0" err="1" smtClean="0"/>
              <a:t>beauté</a:t>
            </a:r>
            <a:r>
              <a:rPr lang="it-IT" sz="2800" b="1" dirty="0"/>
              <a:t>.</a:t>
            </a:r>
            <a:r>
              <a:rPr lang="it-IT" sz="2800" b="1" dirty="0" smtClean="0"/>
              <a:t> </a:t>
            </a:r>
          </a:p>
          <a:p>
            <a:r>
              <a:rPr lang="it-IT" sz="2800" b="1" dirty="0" smtClean="0"/>
              <a:t>Par la </a:t>
            </a:r>
            <a:r>
              <a:rPr lang="it-IT" sz="2800" b="1" dirty="0" err="1" smtClean="0"/>
              <a:t>poésie</a:t>
            </a:r>
            <a:r>
              <a:rPr lang="it-IT" sz="2800" b="1" dirty="0" smtClean="0"/>
              <a:t>, c’est-à-dire par l’Art.</a:t>
            </a:r>
          </a:p>
        </p:txBody>
      </p:sp>
    </p:spTree>
    <p:extLst>
      <p:ext uri="{BB962C8B-B14F-4D97-AF65-F5344CB8AC3E}">
        <p14:creationId xmlns:p14="http://schemas.microsoft.com/office/powerpoint/2010/main" val="1783285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6000" dirty="0"/>
              <a:t>L’</a:t>
            </a:r>
            <a:r>
              <a:rPr lang="it-IT" sz="6000" dirty="0" err="1"/>
              <a:t>Auteur</a:t>
            </a:r>
            <a:endParaRPr lang="it-IT" sz="5400" dirty="0"/>
          </a:p>
        </p:txBody>
      </p:sp>
      <p:sp>
        <p:nvSpPr>
          <p:cNvPr id="3" name="Segnaposto contenuto 2"/>
          <p:cNvSpPr>
            <a:spLocks noGrp="1"/>
          </p:cNvSpPr>
          <p:nvPr>
            <p:ph idx="1"/>
          </p:nvPr>
        </p:nvSpPr>
        <p:spPr/>
        <p:txBody>
          <a:bodyPr/>
          <a:lstStyle/>
          <a:p>
            <a:endParaRPr lang="fr-FR" sz="3200" dirty="0" smtClean="0"/>
          </a:p>
          <a:p>
            <a:r>
              <a:rPr lang="fr-FR" sz="2800" dirty="0" smtClean="0"/>
              <a:t>Aux </a:t>
            </a:r>
            <a:r>
              <a:rPr lang="fr-FR" sz="2800" dirty="0"/>
              <a:t>sources de la création, </a:t>
            </a:r>
            <a:r>
              <a:rPr lang="fr-FR" sz="2800" b="1" dirty="0"/>
              <a:t>l’écriture s’impose</a:t>
            </a:r>
            <a:r>
              <a:rPr lang="fr-FR" sz="2800" dirty="0"/>
              <a:t> donc pour </a:t>
            </a:r>
            <a:r>
              <a:rPr lang="fr-FR" sz="2800" dirty="0" err="1"/>
              <a:t>Wajdi</a:t>
            </a:r>
            <a:r>
              <a:rPr lang="fr-FR" sz="2800" dirty="0"/>
              <a:t> </a:t>
            </a:r>
            <a:r>
              <a:rPr lang="fr-FR" sz="2800" dirty="0" err="1"/>
              <a:t>Mouawad</a:t>
            </a:r>
            <a:r>
              <a:rPr lang="fr-FR" sz="2800" dirty="0"/>
              <a:t> </a:t>
            </a:r>
            <a:r>
              <a:rPr lang="fr-FR" sz="2800" b="1" dirty="0"/>
              <a:t>comme un processus fondateur</a:t>
            </a:r>
            <a:r>
              <a:rPr lang="fr-FR" sz="2800" dirty="0"/>
              <a:t>, accompagnant la formation du comédien et sa réflexion sur le théâtre et, plus généralement, sur la </a:t>
            </a:r>
            <a:r>
              <a:rPr lang="fr-FR" sz="2800" dirty="0" smtClean="0"/>
              <a:t>littérature et la vie.</a:t>
            </a:r>
            <a:endParaRPr lang="fr-FR" sz="2800" dirty="0"/>
          </a:p>
          <a:p>
            <a:endParaRPr lang="it-IT" dirty="0"/>
          </a:p>
        </p:txBody>
      </p:sp>
    </p:spTree>
    <p:extLst>
      <p:ext uri="{BB962C8B-B14F-4D97-AF65-F5344CB8AC3E}">
        <p14:creationId xmlns:p14="http://schemas.microsoft.com/office/powerpoint/2010/main" val="186953464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dirty="0" smtClean="0"/>
              <a:t>En guise de </a:t>
            </a:r>
            <a:r>
              <a:rPr lang="it-IT" sz="5400" dirty="0" err="1" smtClean="0"/>
              <a:t>conclusion</a:t>
            </a:r>
            <a:endParaRPr lang="it-IT" sz="4400" dirty="0"/>
          </a:p>
        </p:txBody>
      </p:sp>
      <p:sp>
        <p:nvSpPr>
          <p:cNvPr id="3" name="Segnaposto contenuto 2"/>
          <p:cNvSpPr>
            <a:spLocks noGrp="1"/>
          </p:cNvSpPr>
          <p:nvPr>
            <p:ph idx="1"/>
          </p:nvPr>
        </p:nvSpPr>
        <p:spPr/>
        <p:txBody>
          <a:bodyPr/>
          <a:lstStyle/>
          <a:p>
            <a:endParaRPr lang="it-IT" dirty="0" smtClean="0"/>
          </a:p>
          <a:p>
            <a:r>
              <a:rPr lang="it-IT" sz="2800" dirty="0" smtClean="0"/>
              <a:t>Et </a:t>
            </a:r>
            <a:r>
              <a:rPr lang="it-IT" sz="2800" dirty="0" err="1" smtClean="0"/>
              <a:t>quelles</a:t>
            </a:r>
            <a:r>
              <a:rPr lang="it-IT" sz="2800" dirty="0" smtClean="0"/>
              <a:t> </a:t>
            </a:r>
            <a:r>
              <a:rPr lang="it-IT" sz="2800" dirty="0" err="1" smtClean="0"/>
              <a:t>sont</a:t>
            </a:r>
            <a:r>
              <a:rPr lang="it-IT" sz="2800" dirty="0" smtClean="0"/>
              <a:t> </a:t>
            </a:r>
            <a:r>
              <a:rPr lang="it-IT" sz="2800" dirty="0" err="1" smtClean="0"/>
              <a:t>donc</a:t>
            </a:r>
            <a:r>
              <a:rPr lang="it-IT" sz="2800" dirty="0" smtClean="0"/>
              <a:t> </a:t>
            </a:r>
            <a:r>
              <a:rPr lang="it-IT" sz="2800" dirty="0" err="1" smtClean="0"/>
              <a:t>les</a:t>
            </a:r>
            <a:r>
              <a:rPr lang="it-IT" sz="2800" dirty="0" smtClean="0"/>
              <a:t> </a:t>
            </a:r>
            <a:r>
              <a:rPr lang="it-IT" sz="2800" dirty="0" err="1" smtClean="0"/>
              <a:t>caractéristiques</a:t>
            </a:r>
            <a:r>
              <a:rPr lang="it-IT" sz="2800" dirty="0" smtClean="0"/>
              <a:t> de </a:t>
            </a:r>
            <a:r>
              <a:rPr lang="it-IT" sz="2800" dirty="0" smtClean="0"/>
              <a:t>l’Art – et tout </a:t>
            </a:r>
            <a:r>
              <a:rPr lang="it-IT" sz="2800" dirty="0" err="1" smtClean="0"/>
              <a:t>particulièrement</a:t>
            </a:r>
            <a:r>
              <a:rPr lang="it-IT" sz="2800" dirty="0" smtClean="0"/>
              <a:t> de la </a:t>
            </a:r>
            <a:r>
              <a:rPr lang="it-IT" sz="2800" dirty="0" err="1" smtClean="0"/>
              <a:t>littérature</a:t>
            </a:r>
            <a:r>
              <a:rPr lang="it-IT" sz="2800" dirty="0" smtClean="0"/>
              <a:t> – </a:t>
            </a:r>
            <a:r>
              <a:rPr lang="it-IT" sz="2800" dirty="0" err="1" smtClean="0"/>
              <a:t>selon</a:t>
            </a:r>
            <a:r>
              <a:rPr lang="it-IT" sz="2800" dirty="0" smtClean="0"/>
              <a:t> </a:t>
            </a:r>
            <a:r>
              <a:rPr lang="it-IT" sz="2800" dirty="0" err="1" smtClean="0"/>
              <a:t>Wajdi</a:t>
            </a:r>
            <a:r>
              <a:rPr lang="it-IT" sz="2800" dirty="0" smtClean="0"/>
              <a:t> </a:t>
            </a:r>
            <a:r>
              <a:rPr lang="it-IT" sz="2800" dirty="0" err="1" smtClean="0"/>
              <a:t>Mouawad</a:t>
            </a:r>
            <a:r>
              <a:rPr lang="it-IT" sz="2800" dirty="0" smtClean="0"/>
              <a:t> ?</a:t>
            </a:r>
          </a:p>
          <a:p>
            <a:r>
              <a:rPr lang="it-IT" sz="2800" dirty="0" smtClean="0"/>
              <a:t>L’Art </a:t>
            </a:r>
            <a:r>
              <a:rPr lang="it-IT" sz="2800" dirty="0" err="1" smtClean="0"/>
              <a:t>devra</a:t>
            </a:r>
            <a:r>
              <a:rPr lang="it-IT" sz="2800" dirty="0" smtClean="0"/>
              <a:t> </a:t>
            </a:r>
            <a:r>
              <a:rPr lang="it-IT" sz="2800" dirty="0" err="1" smtClean="0"/>
              <a:t>être</a:t>
            </a:r>
            <a:r>
              <a:rPr lang="it-IT" sz="2800" dirty="0" smtClean="0"/>
              <a:t> en </a:t>
            </a:r>
            <a:r>
              <a:rPr lang="it-IT" sz="2800" dirty="0" err="1" smtClean="0"/>
              <a:t>condition</a:t>
            </a:r>
            <a:r>
              <a:rPr lang="it-IT" sz="2800" dirty="0" smtClean="0"/>
              <a:t> d’</a:t>
            </a:r>
            <a:r>
              <a:rPr lang="it-IT" sz="2800" dirty="0" err="1" smtClean="0"/>
              <a:t>accueillir</a:t>
            </a:r>
            <a:r>
              <a:rPr lang="it-IT" sz="2800" dirty="0" smtClean="0"/>
              <a:t> </a:t>
            </a:r>
            <a:r>
              <a:rPr lang="it-IT" sz="2800" b="1" dirty="0" smtClean="0"/>
              <a:t>la </a:t>
            </a:r>
            <a:r>
              <a:rPr lang="it-IT" sz="2800" b="1" dirty="0" err="1" smtClean="0"/>
              <a:t>diversité</a:t>
            </a:r>
            <a:r>
              <a:rPr lang="it-IT" sz="2800" b="1" dirty="0" smtClean="0"/>
              <a:t>, la </a:t>
            </a:r>
            <a:r>
              <a:rPr lang="it-IT" sz="2800" b="1" dirty="0" err="1" smtClean="0"/>
              <a:t>différence</a:t>
            </a:r>
            <a:r>
              <a:rPr lang="it-IT" sz="2800" b="1" dirty="0"/>
              <a:t> </a:t>
            </a:r>
            <a:r>
              <a:rPr lang="it-IT" sz="2800" b="1" dirty="0" err="1" smtClean="0"/>
              <a:t>des</a:t>
            </a:r>
            <a:r>
              <a:rPr lang="it-IT" sz="2800" b="1" dirty="0" smtClean="0"/>
              <a:t> </a:t>
            </a:r>
            <a:r>
              <a:rPr lang="it-IT" sz="2800" b="1" dirty="0" err="1" smtClean="0"/>
              <a:t>langues</a:t>
            </a:r>
            <a:r>
              <a:rPr lang="it-IT" sz="2800" b="1" dirty="0" smtClean="0"/>
              <a:t>, </a:t>
            </a:r>
            <a:r>
              <a:rPr lang="it-IT" sz="2800" b="1" dirty="0" err="1" smtClean="0"/>
              <a:t>des</a:t>
            </a:r>
            <a:r>
              <a:rPr lang="it-IT" sz="2800" b="1" dirty="0" smtClean="0"/>
              <a:t> </a:t>
            </a:r>
            <a:r>
              <a:rPr lang="it-IT" sz="2800" b="1" dirty="0" err="1" smtClean="0"/>
              <a:t>religions</a:t>
            </a:r>
            <a:r>
              <a:rPr lang="it-IT" sz="2800" b="1" dirty="0" smtClean="0"/>
              <a:t>, </a:t>
            </a:r>
            <a:r>
              <a:rPr lang="it-IT" sz="2800" b="1" dirty="0" err="1" smtClean="0"/>
              <a:t>des</a:t>
            </a:r>
            <a:r>
              <a:rPr lang="it-IT" sz="2800" b="1" dirty="0" smtClean="0"/>
              <a:t> </a:t>
            </a:r>
            <a:r>
              <a:rPr lang="it-IT" sz="2800" b="1" dirty="0" err="1" smtClean="0"/>
              <a:t>cultures</a:t>
            </a:r>
            <a:r>
              <a:rPr lang="it-IT" sz="2800" dirty="0" smtClean="0"/>
              <a:t>, en </a:t>
            </a:r>
            <a:r>
              <a:rPr lang="it-IT" sz="2800" dirty="0" err="1" smtClean="0"/>
              <a:t>tant</a:t>
            </a:r>
            <a:r>
              <a:rPr lang="it-IT" sz="2800" dirty="0" smtClean="0"/>
              <a:t> </a:t>
            </a:r>
            <a:r>
              <a:rPr lang="it-IT" sz="2800" dirty="0" err="1" smtClean="0"/>
              <a:t>que</a:t>
            </a:r>
            <a:r>
              <a:rPr lang="it-IT" sz="2800" dirty="0" smtClean="0"/>
              <a:t> source de </a:t>
            </a:r>
            <a:r>
              <a:rPr lang="it-IT" sz="2800" b="1" dirty="0" smtClean="0"/>
              <a:t>la </a:t>
            </a:r>
            <a:r>
              <a:rPr lang="it-IT" sz="2800" b="1" dirty="0" err="1" smtClean="0"/>
              <a:t>richesse</a:t>
            </a:r>
            <a:r>
              <a:rPr lang="it-IT" sz="2800" b="1" dirty="0" smtClean="0"/>
              <a:t> de la nature </a:t>
            </a:r>
            <a:r>
              <a:rPr lang="it-IT" sz="2800" b="1" dirty="0" err="1" smtClean="0"/>
              <a:t>humaine</a:t>
            </a:r>
            <a:r>
              <a:rPr lang="it-IT" sz="2800" dirty="0" smtClean="0"/>
              <a:t>.</a:t>
            </a:r>
          </a:p>
          <a:p>
            <a:endParaRPr lang="it-IT" dirty="0"/>
          </a:p>
        </p:txBody>
      </p:sp>
    </p:spTree>
    <p:extLst>
      <p:ext uri="{BB962C8B-B14F-4D97-AF65-F5344CB8AC3E}">
        <p14:creationId xmlns:p14="http://schemas.microsoft.com/office/powerpoint/2010/main" val="144356062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dirty="0" smtClean="0"/>
              <a:t>En guise de </a:t>
            </a:r>
            <a:r>
              <a:rPr lang="it-IT" sz="5400" dirty="0" err="1" smtClean="0"/>
              <a:t>conclusion</a:t>
            </a:r>
            <a:endParaRPr lang="it-IT" sz="5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L’Art </a:t>
            </a:r>
            <a:r>
              <a:rPr lang="it-IT" sz="2800" dirty="0" err="1"/>
              <a:t>devra</a:t>
            </a:r>
            <a:r>
              <a:rPr lang="it-IT" sz="2800" dirty="0"/>
              <a:t> </a:t>
            </a:r>
            <a:r>
              <a:rPr lang="it-IT" sz="2800" dirty="0" err="1"/>
              <a:t>être</a:t>
            </a:r>
            <a:r>
              <a:rPr lang="it-IT" sz="2800" dirty="0"/>
              <a:t> en </a:t>
            </a:r>
            <a:r>
              <a:rPr lang="it-IT" sz="2800" dirty="0" err="1"/>
              <a:t>condition</a:t>
            </a:r>
            <a:r>
              <a:rPr lang="it-IT" sz="2800" dirty="0"/>
              <a:t> d’</a:t>
            </a:r>
            <a:r>
              <a:rPr lang="it-IT" sz="2800" dirty="0" err="1"/>
              <a:t>accueillir</a:t>
            </a:r>
            <a:r>
              <a:rPr lang="it-IT" sz="2800" dirty="0"/>
              <a:t> </a:t>
            </a:r>
            <a:r>
              <a:rPr lang="it-IT" sz="2800" b="1" dirty="0"/>
              <a:t>la </a:t>
            </a:r>
            <a:r>
              <a:rPr lang="it-IT" sz="2800" b="1" dirty="0" err="1"/>
              <a:t>diversité</a:t>
            </a:r>
            <a:r>
              <a:rPr lang="it-IT" sz="2800" b="1" dirty="0"/>
              <a:t>, la </a:t>
            </a:r>
            <a:r>
              <a:rPr lang="it-IT" sz="2800" b="1" dirty="0" err="1"/>
              <a:t>différence</a:t>
            </a:r>
            <a:r>
              <a:rPr lang="it-IT" sz="2800" b="1" dirty="0"/>
              <a:t> </a:t>
            </a:r>
            <a:r>
              <a:rPr lang="it-IT" sz="2800" b="1" dirty="0" err="1"/>
              <a:t>des</a:t>
            </a:r>
            <a:r>
              <a:rPr lang="it-IT" sz="2800" b="1" dirty="0"/>
              <a:t> </a:t>
            </a:r>
            <a:r>
              <a:rPr lang="it-IT" sz="2800" b="1" dirty="0" err="1"/>
              <a:t>langues</a:t>
            </a:r>
            <a:r>
              <a:rPr lang="it-IT" sz="2800" b="1" dirty="0"/>
              <a:t>, </a:t>
            </a:r>
            <a:r>
              <a:rPr lang="it-IT" sz="2800" b="1" dirty="0" err="1"/>
              <a:t>des</a:t>
            </a:r>
            <a:r>
              <a:rPr lang="it-IT" sz="2800" b="1" dirty="0"/>
              <a:t> </a:t>
            </a:r>
            <a:r>
              <a:rPr lang="it-IT" sz="2800" b="1" dirty="0" err="1"/>
              <a:t>religions</a:t>
            </a:r>
            <a:r>
              <a:rPr lang="it-IT" sz="2800" b="1" dirty="0"/>
              <a:t>, </a:t>
            </a:r>
            <a:r>
              <a:rPr lang="it-IT" sz="2800" b="1" dirty="0" err="1"/>
              <a:t>des</a:t>
            </a:r>
            <a:r>
              <a:rPr lang="it-IT" sz="2800" b="1" dirty="0"/>
              <a:t> </a:t>
            </a:r>
            <a:r>
              <a:rPr lang="it-IT" sz="2800" b="1" dirty="0" err="1"/>
              <a:t>cultures</a:t>
            </a:r>
            <a:r>
              <a:rPr lang="it-IT" sz="2800" dirty="0"/>
              <a:t>, en </a:t>
            </a:r>
            <a:r>
              <a:rPr lang="it-IT" sz="2800" dirty="0" err="1"/>
              <a:t>tant</a:t>
            </a:r>
            <a:r>
              <a:rPr lang="it-IT" sz="2800" dirty="0"/>
              <a:t> </a:t>
            </a:r>
            <a:r>
              <a:rPr lang="it-IT" sz="2800" dirty="0" err="1"/>
              <a:t>que</a:t>
            </a:r>
            <a:r>
              <a:rPr lang="it-IT" sz="2800" dirty="0"/>
              <a:t> source </a:t>
            </a:r>
            <a:r>
              <a:rPr lang="it-IT" sz="2800" dirty="0" smtClean="0"/>
              <a:t>fondamentale de </a:t>
            </a:r>
            <a:r>
              <a:rPr lang="it-IT" sz="2800" b="1" dirty="0"/>
              <a:t>la </a:t>
            </a:r>
            <a:r>
              <a:rPr lang="it-IT" sz="2800" b="1" dirty="0" err="1"/>
              <a:t>richesse</a:t>
            </a:r>
            <a:r>
              <a:rPr lang="it-IT" sz="2800" b="1" dirty="0"/>
              <a:t> de la nature </a:t>
            </a:r>
            <a:r>
              <a:rPr lang="it-IT" sz="2800" b="1" dirty="0" err="1"/>
              <a:t>humaine</a:t>
            </a:r>
            <a:r>
              <a:rPr lang="it-IT" sz="2800" dirty="0"/>
              <a:t>.</a:t>
            </a:r>
          </a:p>
          <a:p>
            <a:endParaRPr lang="it-IT" sz="2800" dirty="0"/>
          </a:p>
        </p:txBody>
      </p:sp>
    </p:spTree>
    <p:extLst>
      <p:ext uri="{BB962C8B-B14F-4D97-AF65-F5344CB8AC3E}">
        <p14:creationId xmlns:p14="http://schemas.microsoft.com/office/powerpoint/2010/main" val="13440412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normAutofit/>
          </a:bodyPr>
          <a:lstStyle/>
          <a:p>
            <a:endParaRPr lang="it-IT" sz="2800" dirty="0" smtClean="0"/>
          </a:p>
          <a:p>
            <a:r>
              <a:rPr lang="it-IT" sz="2800" dirty="0" smtClean="0"/>
              <a:t>Il s’</a:t>
            </a:r>
            <a:r>
              <a:rPr lang="it-IT" sz="2800" dirty="0" err="1" smtClean="0"/>
              <a:t>agira</a:t>
            </a:r>
            <a:r>
              <a:rPr lang="it-IT" sz="2800" dirty="0" smtClean="0"/>
              <a:t> </a:t>
            </a:r>
            <a:r>
              <a:rPr lang="it-IT" sz="2800" dirty="0" err="1" smtClean="0"/>
              <a:t>donc</a:t>
            </a:r>
            <a:r>
              <a:rPr lang="it-IT" sz="2800" dirty="0" smtClean="0"/>
              <a:t> d’un </a:t>
            </a:r>
            <a:r>
              <a:rPr lang="it-IT" sz="2800" b="1" dirty="0"/>
              <a:t>art </a:t>
            </a:r>
            <a:r>
              <a:rPr lang="it-IT" sz="2800" b="1" dirty="0" err="1"/>
              <a:t>du</a:t>
            </a:r>
            <a:r>
              <a:rPr lang="it-IT" sz="2800" b="1" dirty="0"/>
              <a:t> </a:t>
            </a:r>
            <a:r>
              <a:rPr lang="it-IT" sz="2800" b="1" dirty="0" err="1"/>
              <a:t>métissage</a:t>
            </a:r>
            <a:r>
              <a:rPr lang="it-IT" sz="2800" dirty="0"/>
              <a:t>, </a:t>
            </a:r>
            <a:r>
              <a:rPr lang="it-IT" sz="2800" dirty="0" smtClean="0"/>
              <a:t>d’</a:t>
            </a:r>
            <a:r>
              <a:rPr lang="it-IT" sz="2800" b="1" dirty="0" smtClean="0"/>
              <a:t>une </a:t>
            </a:r>
            <a:r>
              <a:rPr lang="it-IT" sz="2800" b="1" dirty="0" err="1" smtClean="0"/>
              <a:t>littérature</a:t>
            </a:r>
            <a:r>
              <a:rPr lang="it-IT" sz="2800" b="1" dirty="0" smtClean="0"/>
              <a:t> </a:t>
            </a:r>
            <a:r>
              <a:rPr lang="it-IT" sz="2800" b="1" dirty="0"/>
              <a:t>‘</a:t>
            </a:r>
            <a:r>
              <a:rPr lang="it-IT" sz="2800" b="1" dirty="0" err="1" smtClean="0"/>
              <a:t>métisse</a:t>
            </a:r>
            <a:r>
              <a:rPr lang="it-IT" sz="2800" dirty="0" smtClean="0"/>
              <a:t>’, </a:t>
            </a:r>
            <a:r>
              <a:rPr lang="it-IT" sz="2800" dirty="0" err="1"/>
              <a:t>où</a:t>
            </a:r>
            <a:r>
              <a:rPr lang="it-IT" sz="2800" dirty="0"/>
              <a:t> </a:t>
            </a:r>
            <a:r>
              <a:rPr lang="it-IT" sz="2800" dirty="0" err="1"/>
              <a:t>toutes</a:t>
            </a:r>
            <a:r>
              <a:rPr lang="it-IT" sz="2800" dirty="0"/>
              <a:t> </a:t>
            </a:r>
            <a:r>
              <a:rPr lang="it-IT" sz="2800" dirty="0" err="1"/>
              <a:t>les</a:t>
            </a:r>
            <a:r>
              <a:rPr lang="it-IT" sz="2800" dirty="0"/>
              <a:t> </a:t>
            </a:r>
            <a:r>
              <a:rPr lang="it-IT" sz="2800" dirty="0" err="1"/>
              <a:t>différences</a:t>
            </a:r>
            <a:r>
              <a:rPr lang="it-IT" sz="2800" dirty="0"/>
              <a:t> se </a:t>
            </a:r>
            <a:r>
              <a:rPr lang="it-IT" sz="2800" dirty="0" err="1"/>
              <a:t>trouvent</a:t>
            </a:r>
            <a:r>
              <a:rPr lang="it-IT" sz="2800" dirty="0"/>
              <a:t> </a:t>
            </a:r>
            <a:r>
              <a:rPr lang="it-IT" sz="2800" dirty="0" err="1"/>
              <a:t>représentées</a:t>
            </a:r>
            <a:r>
              <a:rPr lang="it-IT" sz="2800" dirty="0"/>
              <a:t> et </a:t>
            </a:r>
            <a:r>
              <a:rPr lang="it-IT" sz="2800" dirty="0" err="1" smtClean="0"/>
              <a:t>mélangées</a:t>
            </a:r>
            <a:r>
              <a:rPr lang="it-IT" sz="2800" dirty="0" smtClean="0"/>
              <a:t>. </a:t>
            </a:r>
            <a:endParaRPr lang="it-IT" dirty="0"/>
          </a:p>
        </p:txBody>
      </p:sp>
    </p:spTree>
    <p:extLst>
      <p:ext uri="{BB962C8B-B14F-4D97-AF65-F5344CB8AC3E}">
        <p14:creationId xmlns:p14="http://schemas.microsoft.com/office/powerpoint/2010/main" val="988827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endParaRPr lang="it-IT" dirty="0" smtClean="0"/>
          </a:p>
          <a:p>
            <a:r>
              <a:rPr lang="it-IT" sz="2800" dirty="0" err="1" smtClean="0"/>
              <a:t>Cette</a:t>
            </a:r>
            <a:r>
              <a:rPr lang="it-IT" sz="2800" dirty="0" smtClean="0"/>
              <a:t> </a:t>
            </a:r>
            <a:r>
              <a:rPr lang="it-IT" sz="2800" dirty="0" err="1" smtClean="0"/>
              <a:t>littérature</a:t>
            </a:r>
            <a:r>
              <a:rPr lang="it-IT" sz="2800" dirty="0" smtClean="0"/>
              <a:t> </a:t>
            </a:r>
            <a:r>
              <a:rPr lang="it-IT" sz="2800" dirty="0" err="1" smtClean="0"/>
              <a:t>doit</a:t>
            </a:r>
            <a:r>
              <a:rPr lang="it-IT" sz="2800" dirty="0" smtClean="0"/>
              <a:t> </a:t>
            </a:r>
            <a:r>
              <a:rPr lang="it-IT" sz="2800" dirty="0" err="1" smtClean="0"/>
              <a:t>être</a:t>
            </a:r>
            <a:r>
              <a:rPr lang="it-IT" sz="2800" dirty="0" smtClean="0"/>
              <a:t> à </a:t>
            </a:r>
            <a:r>
              <a:rPr lang="it-IT" sz="2800" dirty="0" err="1" smtClean="0"/>
              <a:t>même</a:t>
            </a:r>
            <a:r>
              <a:rPr lang="it-IT" sz="2800" dirty="0" smtClean="0"/>
              <a:t> de </a:t>
            </a:r>
            <a:r>
              <a:rPr lang="it-IT" sz="2800" b="1" dirty="0" err="1" smtClean="0"/>
              <a:t>chanter</a:t>
            </a:r>
            <a:r>
              <a:rPr lang="it-IT" sz="2800" b="1" dirty="0" smtClean="0"/>
              <a:t> la vie, </a:t>
            </a:r>
            <a:r>
              <a:rPr lang="it-IT" sz="2800" b="1" dirty="0" err="1" smtClean="0"/>
              <a:t>dans</a:t>
            </a:r>
            <a:r>
              <a:rPr lang="it-IT" sz="2800" b="1" dirty="0" smtClean="0"/>
              <a:t> sa </a:t>
            </a:r>
            <a:r>
              <a:rPr lang="it-IT" sz="2800" b="1" dirty="0" err="1" smtClean="0"/>
              <a:t>complexité</a:t>
            </a:r>
            <a:r>
              <a:rPr lang="it-IT" sz="2800" dirty="0" smtClean="0"/>
              <a:t>, </a:t>
            </a:r>
            <a:r>
              <a:rPr lang="it-IT" sz="2800" dirty="0" err="1" smtClean="0"/>
              <a:t>faite</a:t>
            </a:r>
            <a:r>
              <a:rPr lang="it-IT" sz="2800" dirty="0" smtClean="0"/>
              <a:t> de </a:t>
            </a:r>
            <a:r>
              <a:rPr lang="it-IT" sz="2800" dirty="0" err="1" smtClean="0"/>
              <a:t>joies</a:t>
            </a:r>
            <a:r>
              <a:rPr lang="it-IT" sz="2800" dirty="0" smtClean="0"/>
              <a:t> et de </a:t>
            </a:r>
            <a:r>
              <a:rPr lang="it-IT" sz="2800" dirty="0" err="1" smtClean="0"/>
              <a:t>douleurs</a:t>
            </a:r>
            <a:r>
              <a:rPr lang="it-IT" sz="2800" dirty="0" smtClean="0"/>
              <a:t> </a:t>
            </a:r>
            <a:r>
              <a:rPr lang="it-IT" sz="2800" dirty="0" err="1" smtClean="0"/>
              <a:t>profondes</a:t>
            </a:r>
            <a:r>
              <a:rPr lang="it-IT" sz="2800" dirty="0" smtClean="0"/>
              <a:t>.</a:t>
            </a:r>
          </a:p>
          <a:p>
            <a:r>
              <a:rPr lang="it-IT" sz="2800" dirty="0" err="1" smtClean="0"/>
              <a:t>Instrument</a:t>
            </a:r>
            <a:r>
              <a:rPr lang="it-IT" sz="2800" dirty="0" smtClean="0"/>
              <a:t> de </a:t>
            </a:r>
            <a:r>
              <a:rPr lang="it-IT" sz="2800" dirty="0" err="1" smtClean="0"/>
              <a:t>dénonciation</a:t>
            </a:r>
            <a:r>
              <a:rPr lang="it-IT" sz="2800" dirty="0" smtClean="0"/>
              <a:t> </a:t>
            </a:r>
            <a:r>
              <a:rPr lang="it-IT" sz="2800" dirty="0" err="1" smtClean="0"/>
              <a:t>des</a:t>
            </a:r>
            <a:r>
              <a:rPr lang="it-IT" sz="2800" dirty="0" smtClean="0"/>
              <a:t> </a:t>
            </a:r>
            <a:r>
              <a:rPr lang="it-IT" sz="2800" dirty="0" err="1" smtClean="0"/>
              <a:t>injustices</a:t>
            </a:r>
            <a:r>
              <a:rPr lang="it-IT" sz="2800" dirty="0" smtClean="0"/>
              <a:t> et de </a:t>
            </a:r>
            <a:r>
              <a:rPr lang="it-IT" sz="2800" dirty="0" smtClean="0"/>
              <a:t>la </a:t>
            </a:r>
            <a:r>
              <a:rPr lang="it-IT" sz="2800" dirty="0" err="1" smtClean="0"/>
              <a:t>découverte</a:t>
            </a:r>
            <a:r>
              <a:rPr lang="it-IT" sz="2800" dirty="0" smtClean="0"/>
              <a:t> </a:t>
            </a:r>
            <a:r>
              <a:rPr lang="it-IT" sz="2800" dirty="0" smtClean="0"/>
              <a:t>de </a:t>
            </a:r>
            <a:r>
              <a:rPr lang="it-IT" sz="2800" dirty="0" smtClean="0"/>
              <a:t>la </a:t>
            </a:r>
            <a:r>
              <a:rPr lang="it-IT" sz="2800" dirty="0" err="1" smtClean="0"/>
              <a:t>vérité</a:t>
            </a:r>
            <a:r>
              <a:rPr lang="it-IT" sz="2800" dirty="0" smtClean="0"/>
              <a:t>, elle </a:t>
            </a:r>
            <a:r>
              <a:rPr lang="it-IT" sz="2800" dirty="0" err="1" smtClean="0"/>
              <a:t>doit</a:t>
            </a:r>
            <a:r>
              <a:rPr lang="it-IT" sz="2800" dirty="0" smtClean="0"/>
              <a:t> </a:t>
            </a:r>
            <a:r>
              <a:rPr lang="it-IT" sz="2800" dirty="0" err="1" smtClean="0"/>
              <a:t>surtout</a:t>
            </a:r>
            <a:r>
              <a:rPr lang="it-IT" sz="2800" dirty="0" smtClean="0"/>
              <a:t> se </a:t>
            </a:r>
            <a:r>
              <a:rPr lang="it-IT" sz="2800" dirty="0" err="1" smtClean="0"/>
              <a:t>faire</a:t>
            </a:r>
            <a:r>
              <a:rPr lang="it-IT" sz="2800" dirty="0" smtClean="0"/>
              <a:t> un </a:t>
            </a:r>
            <a:r>
              <a:rPr lang="it-IT" sz="2800" b="1" dirty="0" err="1" smtClean="0"/>
              <a:t>moyen</a:t>
            </a:r>
            <a:r>
              <a:rPr lang="it-IT" sz="2800" b="1" dirty="0" smtClean="0"/>
              <a:t> de </a:t>
            </a:r>
            <a:r>
              <a:rPr lang="it-IT" sz="2800" b="1" dirty="0" err="1" smtClean="0"/>
              <a:t>rencontre</a:t>
            </a:r>
            <a:r>
              <a:rPr lang="it-IT" sz="2800" b="1" dirty="0" smtClean="0"/>
              <a:t> de l’</a:t>
            </a:r>
            <a:r>
              <a:rPr lang="it-IT" sz="2800" b="1" dirty="0" err="1" smtClean="0"/>
              <a:t>Autre</a:t>
            </a:r>
            <a:r>
              <a:rPr lang="it-IT" sz="2800" dirty="0" smtClean="0"/>
              <a:t>.</a:t>
            </a:r>
          </a:p>
        </p:txBody>
      </p:sp>
    </p:spTree>
    <p:extLst>
      <p:ext uri="{BB962C8B-B14F-4D97-AF65-F5344CB8AC3E}">
        <p14:creationId xmlns:p14="http://schemas.microsoft.com/office/powerpoint/2010/main" val="384773572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endParaRPr lang="it-IT" sz="2800" dirty="0" smtClean="0"/>
          </a:p>
          <a:p>
            <a:r>
              <a:rPr lang="it-IT" sz="2800" dirty="0" err="1" smtClean="0"/>
              <a:t>Ainsi</a:t>
            </a:r>
            <a:r>
              <a:rPr lang="it-IT" sz="2800" dirty="0" smtClean="0"/>
              <a:t>, le </a:t>
            </a:r>
            <a:r>
              <a:rPr lang="it-IT" sz="2800" dirty="0" err="1" smtClean="0"/>
              <a:t>roman</a:t>
            </a:r>
            <a:r>
              <a:rPr lang="it-IT" sz="2800" dirty="0" smtClean="0"/>
              <a:t>, le </a:t>
            </a:r>
            <a:r>
              <a:rPr lang="it-IT" sz="2800" dirty="0" err="1" smtClean="0"/>
              <a:t>théâtre</a:t>
            </a:r>
            <a:r>
              <a:rPr lang="it-IT" sz="2800" dirty="0" smtClean="0"/>
              <a:t>, la </a:t>
            </a:r>
            <a:r>
              <a:rPr lang="it-IT" sz="2800" dirty="0" err="1" smtClean="0"/>
              <a:t>poésie</a:t>
            </a:r>
            <a:r>
              <a:rPr lang="it-IT" sz="2800" dirty="0" smtClean="0"/>
              <a:t> </a:t>
            </a:r>
            <a:r>
              <a:rPr lang="it-IT" sz="2800" dirty="0" err="1" smtClean="0"/>
              <a:t>sont</a:t>
            </a:r>
            <a:r>
              <a:rPr lang="it-IT" sz="2800" dirty="0" smtClean="0"/>
              <a:t> – </a:t>
            </a:r>
            <a:r>
              <a:rPr lang="it-IT" sz="2800" dirty="0" err="1" smtClean="0"/>
              <a:t>dans</a:t>
            </a:r>
            <a:r>
              <a:rPr lang="it-IT" sz="2800" dirty="0" smtClean="0"/>
              <a:t> la </a:t>
            </a:r>
            <a:r>
              <a:rPr lang="it-IT" sz="2800" dirty="0" err="1" smtClean="0"/>
              <a:t>perspective</a:t>
            </a:r>
            <a:r>
              <a:rPr lang="it-IT" sz="2800" dirty="0" smtClean="0"/>
              <a:t> </a:t>
            </a:r>
            <a:r>
              <a:rPr lang="it-IT" sz="2800" dirty="0" err="1" smtClean="0"/>
              <a:t>mouawadienne</a:t>
            </a:r>
            <a:r>
              <a:rPr lang="it-IT" sz="2800" dirty="0" smtClean="0"/>
              <a:t> </a:t>
            </a:r>
            <a:r>
              <a:rPr lang="it-IT" sz="2800" dirty="0" smtClean="0"/>
              <a:t>- le </a:t>
            </a:r>
            <a:r>
              <a:rPr lang="it-IT" sz="2800" dirty="0" err="1" smtClean="0"/>
              <a:t>lieu</a:t>
            </a:r>
            <a:r>
              <a:rPr lang="it-IT" sz="2800" dirty="0" smtClean="0"/>
              <a:t> de </a:t>
            </a:r>
            <a:r>
              <a:rPr lang="it-IT" sz="2800" dirty="0" err="1" smtClean="0"/>
              <a:t>convergence</a:t>
            </a:r>
            <a:r>
              <a:rPr lang="it-IT" sz="2800" dirty="0" smtClean="0"/>
              <a:t> de </a:t>
            </a:r>
            <a:r>
              <a:rPr lang="it-IT" sz="2800" b="1" dirty="0" err="1" smtClean="0"/>
              <a:t>tous</a:t>
            </a:r>
            <a:r>
              <a:rPr lang="it-IT" sz="2800" b="1" dirty="0" smtClean="0"/>
              <a:t> </a:t>
            </a:r>
            <a:r>
              <a:rPr lang="it-IT" sz="2800" b="1" dirty="0" err="1" smtClean="0"/>
              <a:t>les</a:t>
            </a:r>
            <a:r>
              <a:rPr lang="it-IT" sz="2800" b="1" dirty="0" smtClean="0"/>
              <a:t> </a:t>
            </a:r>
            <a:r>
              <a:rPr lang="it-IT" sz="2800" b="1" dirty="0" err="1" smtClean="0"/>
              <a:t>codes</a:t>
            </a:r>
            <a:r>
              <a:rPr lang="it-IT" sz="2800" b="1" dirty="0" smtClean="0"/>
              <a:t> </a:t>
            </a:r>
            <a:r>
              <a:rPr lang="it-IT" sz="2800" b="1" dirty="0" err="1" smtClean="0"/>
              <a:t>expressifs</a:t>
            </a:r>
            <a:r>
              <a:rPr lang="it-IT" sz="2800" b="1" dirty="0" smtClean="0"/>
              <a:t> dont la </a:t>
            </a:r>
            <a:r>
              <a:rPr lang="it-IT" sz="2800" b="1" dirty="0" err="1" smtClean="0"/>
              <a:t>modernité</a:t>
            </a:r>
            <a:r>
              <a:rPr lang="it-IT" sz="2800" b="1" dirty="0" smtClean="0"/>
              <a:t> dispose </a:t>
            </a:r>
            <a:r>
              <a:rPr lang="it-IT" sz="2800" dirty="0" smtClean="0"/>
              <a:t>(</a:t>
            </a:r>
            <a:r>
              <a:rPr lang="it-IT" sz="2800" dirty="0" err="1" smtClean="0"/>
              <a:t>cinéma</a:t>
            </a:r>
            <a:r>
              <a:rPr lang="it-IT" sz="2800" dirty="0" smtClean="0"/>
              <a:t>, </a:t>
            </a:r>
            <a:r>
              <a:rPr lang="it-IT" sz="2800" dirty="0" err="1" smtClean="0"/>
              <a:t>photographie</a:t>
            </a:r>
            <a:r>
              <a:rPr lang="it-IT" sz="2800" dirty="0" smtClean="0"/>
              <a:t>, </a:t>
            </a:r>
            <a:r>
              <a:rPr lang="it-IT" sz="2800" dirty="0" err="1" smtClean="0"/>
              <a:t>peinture</a:t>
            </a:r>
            <a:r>
              <a:rPr lang="it-IT" sz="2800" dirty="0" smtClean="0"/>
              <a:t>, presse, etc. …), </a:t>
            </a:r>
            <a:r>
              <a:rPr lang="it-IT" sz="2800" dirty="0" err="1" smtClean="0"/>
              <a:t>dans</a:t>
            </a:r>
            <a:r>
              <a:rPr lang="it-IT" sz="2800" dirty="0" smtClean="0"/>
              <a:t> </a:t>
            </a:r>
            <a:r>
              <a:rPr lang="it-IT" sz="2800" dirty="0"/>
              <a:t>une </a:t>
            </a:r>
            <a:r>
              <a:rPr lang="it-IT" sz="2800" b="1" dirty="0" err="1" smtClean="0"/>
              <a:t>contamination</a:t>
            </a:r>
            <a:r>
              <a:rPr lang="it-IT" sz="2800" b="1" dirty="0" smtClean="0"/>
              <a:t>,</a:t>
            </a:r>
            <a:r>
              <a:rPr lang="it-IT" sz="2800" dirty="0" smtClean="0"/>
              <a:t> </a:t>
            </a:r>
            <a:r>
              <a:rPr lang="it-IT" sz="2800" dirty="0"/>
              <a:t>qui n’est </a:t>
            </a:r>
            <a:r>
              <a:rPr lang="it-IT" sz="2800" dirty="0" err="1"/>
              <a:t>autre</a:t>
            </a:r>
            <a:r>
              <a:rPr lang="it-IT" sz="2800" dirty="0"/>
              <a:t> </a:t>
            </a:r>
            <a:r>
              <a:rPr lang="it-IT" sz="2800" dirty="0" err="1" smtClean="0"/>
              <a:t>que</a:t>
            </a:r>
            <a:r>
              <a:rPr lang="it-IT" sz="2800" dirty="0" smtClean="0"/>
              <a:t> </a:t>
            </a:r>
            <a:r>
              <a:rPr lang="it-IT" sz="2800" b="1" dirty="0"/>
              <a:t>le </a:t>
            </a:r>
            <a:r>
              <a:rPr lang="it-IT" sz="2800" b="1" dirty="0" err="1"/>
              <a:t>reflet</a:t>
            </a:r>
            <a:r>
              <a:rPr lang="it-IT" sz="2800" b="1" dirty="0"/>
              <a:t> </a:t>
            </a:r>
            <a:r>
              <a:rPr lang="it-IT" sz="2800" b="1" dirty="0" err="1"/>
              <a:t>esthétique</a:t>
            </a:r>
            <a:r>
              <a:rPr lang="it-IT" sz="2800" b="1" dirty="0"/>
              <a:t> de la </a:t>
            </a:r>
            <a:r>
              <a:rPr lang="it-IT" sz="2800" b="1" dirty="0" err="1"/>
              <a:t>réalité</a:t>
            </a:r>
            <a:r>
              <a:rPr lang="it-IT" sz="2800" dirty="0"/>
              <a:t> </a:t>
            </a:r>
            <a:r>
              <a:rPr lang="it-IT" sz="2800" dirty="0" err="1"/>
              <a:t>dans</a:t>
            </a:r>
            <a:r>
              <a:rPr lang="it-IT" sz="2800" dirty="0"/>
              <a:t> </a:t>
            </a:r>
            <a:r>
              <a:rPr lang="it-IT" sz="2800" dirty="0" err="1"/>
              <a:t>laquelle</a:t>
            </a:r>
            <a:r>
              <a:rPr lang="it-IT" sz="2800" dirty="0"/>
              <a:t> </a:t>
            </a:r>
            <a:r>
              <a:rPr lang="it-IT" sz="2800" dirty="0" err="1"/>
              <a:t>nous</a:t>
            </a:r>
            <a:r>
              <a:rPr lang="it-IT" sz="2800" dirty="0"/>
              <a:t> </a:t>
            </a:r>
            <a:r>
              <a:rPr lang="it-IT" sz="2800" dirty="0" err="1"/>
              <a:t>sommes</a:t>
            </a:r>
            <a:r>
              <a:rPr lang="it-IT" sz="2800" dirty="0"/>
              <a:t> </a:t>
            </a:r>
            <a:r>
              <a:rPr lang="it-IT" sz="2800" dirty="0" err="1"/>
              <a:t>immergés</a:t>
            </a:r>
            <a:r>
              <a:rPr lang="it-IT" sz="2800" dirty="0"/>
              <a:t>.</a:t>
            </a:r>
          </a:p>
          <a:p>
            <a:endParaRPr lang="it-IT" dirty="0"/>
          </a:p>
        </p:txBody>
      </p:sp>
    </p:spTree>
    <p:extLst>
      <p:ext uri="{BB962C8B-B14F-4D97-AF65-F5344CB8AC3E}">
        <p14:creationId xmlns:p14="http://schemas.microsoft.com/office/powerpoint/2010/main" val="13125568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endParaRPr lang="it-IT" sz="2800" dirty="0" smtClean="0"/>
          </a:p>
          <a:p>
            <a:r>
              <a:rPr lang="it-IT" sz="2800" b="1" dirty="0" err="1" smtClean="0"/>
              <a:t>Réalité</a:t>
            </a:r>
            <a:r>
              <a:rPr lang="it-IT" sz="2800" b="1" dirty="0" smtClean="0"/>
              <a:t> </a:t>
            </a:r>
            <a:r>
              <a:rPr lang="it-IT" sz="2800" b="1" dirty="0" err="1" smtClean="0"/>
              <a:t>complexe</a:t>
            </a:r>
            <a:r>
              <a:rPr lang="it-IT" sz="2800" b="1" dirty="0" smtClean="0"/>
              <a:t> </a:t>
            </a:r>
            <a:r>
              <a:rPr lang="it-IT" sz="2800" b="1" dirty="0" smtClean="0"/>
              <a:t>et multiforme </a:t>
            </a:r>
            <a:r>
              <a:rPr lang="it-IT" sz="2800" dirty="0" smtClean="0"/>
              <a:t>qui </a:t>
            </a:r>
            <a:r>
              <a:rPr lang="it-IT" sz="2800" dirty="0" err="1" smtClean="0"/>
              <a:t>demande</a:t>
            </a:r>
            <a:r>
              <a:rPr lang="it-IT" sz="2800" dirty="0" smtClean="0"/>
              <a:t> à </a:t>
            </a:r>
            <a:r>
              <a:rPr lang="it-IT" sz="2800" dirty="0" err="1" smtClean="0"/>
              <a:t>chacun</a:t>
            </a:r>
            <a:r>
              <a:rPr lang="it-IT" sz="2800" dirty="0" smtClean="0"/>
              <a:t> de </a:t>
            </a:r>
            <a:r>
              <a:rPr lang="it-IT" sz="2800" dirty="0" err="1" smtClean="0"/>
              <a:t>nous</a:t>
            </a:r>
            <a:r>
              <a:rPr lang="it-IT" sz="2800" dirty="0" smtClean="0"/>
              <a:t> d’</a:t>
            </a:r>
            <a:r>
              <a:rPr lang="it-IT" sz="2800" dirty="0" err="1" smtClean="0"/>
              <a:t>accueillir</a:t>
            </a:r>
            <a:r>
              <a:rPr lang="it-IT" sz="2800" dirty="0" smtClean="0"/>
              <a:t> </a:t>
            </a:r>
            <a:r>
              <a:rPr lang="it-IT" sz="2800" dirty="0" smtClean="0"/>
              <a:t>et </a:t>
            </a:r>
            <a:r>
              <a:rPr lang="it-IT" sz="2800" dirty="0" smtClean="0"/>
              <a:t>de se </a:t>
            </a:r>
            <a:r>
              <a:rPr lang="it-IT" sz="2800" dirty="0" err="1" smtClean="0"/>
              <a:t>confronter</a:t>
            </a:r>
            <a:r>
              <a:rPr lang="it-IT" sz="2800" dirty="0" smtClean="0"/>
              <a:t> à l’</a:t>
            </a:r>
            <a:r>
              <a:rPr lang="it-IT" sz="2800" dirty="0" err="1" smtClean="0"/>
              <a:t>Altérité</a:t>
            </a:r>
            <a:r>
              <a:rPr lang="it-IT" sz="2800" dirty="0" smtClean="0"/>
              <a:t>, </a:t>
            </a:r>
            <a:r>
              <a:rPr lang="it-IT" sz="2800" dirty="0" err="1" smtClean="0"/>
              <a:t>dans</a:t>
            </a:r>
            <a:r>
              <a:rPr lang="it-IT" sz="2800" dirty="0" smtClean="0"/>
              <a:t> une </a:t>
            </a:r>
            <a:r>
              <a:rPr lang="it-IT" sz="2800" b="1" dirty="0" err="1" smtClean="0"/>
              <a:t>tension</a:t>
            </a:r>
            <a:r>
              <a:rPr lang="it-IT" sz="2800" b="1" dirty="0" smtClean="0"/>
              <a:t> progressive </a:t>
            </a:r>
            <a:r>
              <a:rPr lang="it-IT" sz="2800" b="1" dirty="0" err="1" smtClean="0"/>
              <a:t>vers</a:t>
            </a:r>
            <a:r>
              <a:rPr lang="it-IT" sz="2800" b="1" dirty="0" smtClean="0"/>
              <a:t> l’</a:t>
            </a:r>
            <a:r>
              <a:rPr lang="it-IT" sz="2800" b="1" dirty="0" err="1" smtClean="0"/>
              <a:t>édification</a:t>
            </a:r>
            <a:r>
              <a:rPr lang="it-IT" sz="2800" b="1" dirty="0" smtClean="0"/>
              <a:t> d’un monde </a:t>
            </a:r>
            <a:r>
              <a:rPr lang="it-IT" sz="2800" b="1" dirty="0" smtClean="0"/>
              <a:t>plus </a:t>
            </a:r>
            <a:r>
              <a:rPr lang="it-IT" sz="2800" b="1" dirty="0" err="1" smtClean="0"/>
              <a:t>juste</a:t>
            </a:r>
            <a:r>
              <a:rPr lang="it-IT" sz="2800" dirty="0" smtClean="0"/>
              <a:t>.</a:t>
            </a:r>
            <a:endParaRPr lang="it-IT" sz="2800" dirty="0" smtClean="0"/>
          </a:p>
        </p:txBody>
      </p:sp>
    </p:spTree>
    <p:extLst>
      <p:ext uri="{BB962C8B-B14F-4D97-AF65-F5344CB8AC3E}">
        <p14:creationId xmlns:p14="http://schemas.microsoft.com/office/powerpoint/2010/main" val="23253266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i="1" dirty="0"/>
              <a:t>Anima </a:t>
            </a:r>
            <a:r>
              <a:rPr lang="it-IT" sz="5400" dirty="0"/>
              <a:t>: </a:t>
            </a:r>
            <a:r>
              <a:rPr lang="it-IT" sz="4800" dirty="0" err="1"/>
              <a:t>les</a:t>
            </a:r>
            <a:r>
              <a:rPr lang="it-IT" sz="4800" dirty="0"/>
              <a:t> </a:t>
            </a:r>
            <a:r>
              <a:rPr lang="it-IT" sz="4800" dirty="0" err="1"/>
              <a:t>techniques</a:t>
            </a:r>
            <a:r>
              <a:rPr lang="it-IT" sz="4800" dirty="0"/>
              <a:t> </a:t>
            </a:r>
            <a:r>
              <a:rPr lang="it-IT" sz="4800" dirty="0" err="1"/>
              <a:t>narratives</a:t>
            </a:r>
            <a:endParaRPr lang="it-IT" sz="4400" dirty="0"/>
          </a:p>
        </p:txBody>
      </p:sp>
      <p:sp>
        <p:nvSpPr>
          <p:cNvPr id="3" name="Segnaposto contenuto 2"/>
          <p:cNvSpPr>
            <a:spLocks noGrp="1"/>
          </p:cNvSpPr>
          <p:nvPr>
            <p:ph idx="1"/>
          </p:nvPr>
        </p:nvSpPr>
        <p:spPr/>
        <p:txBody>
          <a:bodyPr/>
          <a:lstStyle/>
          <a:p>
            <a:endParaRPr lang="it-IT" sz="2800" dirty="0" smtClean="0"/>
          </a:p>
          <a:p>
            <a:r>
              <a:rPr lang="it-IT" sz="2800" dirty="0" smtClean="0"/>
              <a:t>Voilà </a:t>
            </a:r>
            <a:r>
              <a:rPr lang="it-IT" sz="2800" dirty="0"/>
              <a:t>le </a:t>
            </a:r>
            <a:r>
              <a:rPr lang="it-IT" sz="2800" dirty="0" err="1"/>
              <a:t>propre</a:t>
            </a:r>
            <a:r>
              <a:rPr lang="it-IT" sz="2800" dirty="0"/>
              <a:t> de </a:t>
            </a:r>
            <a:r>
              <a:rPr lang="it-IT" sz="2800" dirty="0" err="1" smtClean="0"/>
              <a:t>notre</a:t>
            </a:r>
            <a:r>
              <a:rPr lang="it-IT" sz="2800" dirty="0" smtClean="0"/>
              <a:t> </a:t>
            </a:r>
            <a:r>
              <a:rPr lang="it-IT" sz="2800" dirty="0" err="1" smtClean="0"/>
              <a:t>destin</a:t>
            </a:r>
            <a:r>
              <a:rPr lang="it-IT" sz="2800" dirty="0" smtClean="0"/>
              <a:t>, </a:t>
            </a:r>
            <a:r>
              <a:rPr lang="it-IT" sz="2800" dirty="0" err="1" smtClean="0"/>
              <a:t>suivant</a:t>
            </a:r>
            <a:r>
              <a:rPr lang="it-IT" sz="2800" dirty="0" smtClean="0"/>
              <a:t> </a:t>
            </a:r>
            <a:r>
              <a:rPr lang="it-IT" sz="2800" dirty="0" err="1" smtClean="0"/>
              <a:t>Wajdi</a:t>
            </a:r>
            <a:r>
              <a:rPr lang="it-IT" sz="2800" dirty="0" smtClean="0"/>
              <a:t> </a:t>
            </a:r>
            <a:r>
              <a:rPr lang="it-IT" sz="2800" dirty="0" err="1" smtClean="0"/>
              <a:t>Mouawad</a:t>
            </a:r>
            <a:r>
              <a:rPr lang="it-IT" sz="2800" dirty="0" smtClean="0"/>
              <a:t>, </a:t>
            </a:r>
            <a:r>
              <a:rPr lang="it-IT" sz="2800" b="1" dirty="0" smtClean="0"/>
              <a:t>un </a:t>
            </a:r>
            <a:r>
              <a:rPr lang="it-IT" sz="2800" b="1" dirty="0" err="1"/>
              <a:t>homme</a:t>
            </a:r>
            <a:r>
              <a:rPr lang="it-IT" sz="2800" b="1" dirty="0"/>
              <a:t> et un </a:t>
            </a:r>
            <a:r>
              <a:rPr lang="it-IT" sz="2800" b="1" dirty="0" smtClean="0"/>
              <a:t>artiste, </a:t>
            </a:r>
            <a:r>
              <a:rPr lang="it-IT" sz="2800" b="1" dirty="0"/>
              <a:t>sans cesse engagé à </a:t>
            </a:r>
            <a:r>
              <a:rPr lang="it-IT" sz="2800" b="1" dirty="0" err="1"/>
              <a:t>nous</a:t>
            </a:r>
            <a:r>
              <a:rPr lang="it-IT" sz="2800" b="1" dirty="0"/>
              <a:t> </a:t>
            </a:r>
            <a:r>
              <a:rPr lang="it-IT" sz="2800" b="1" dirty="0" err="1"/>
              <a:t>rappeler</a:t>
            </a:r>
            <a:r>
              <a:rPr lang="it-IT" sz="2800" b="1" dirty="0"/>
              <a:t> à </a:t>
            </a:r>
            <a:r>
              <a:rPr lang="it-IT" sz="2800" b="1" dirty="0" err="1"/>
              <a:t>notre</a:t>
            </a:r>
            <a:r>
              <a:rPr lang="it-IT" sz="2800" b="1" dirty="0"/>
              <a:t> </a:t>
            </a:r>
            <a:r>
              <a:rPr lang="it-IT" sz="2800" b="1" dirty="0" err="1" smtClean="0"/>
              <a:t>vérité</a:t>
            </a:r>
            <a:r>
              <a:rPr lang="it-IT" sz="2800" b="1" dirty="0" smtClean="0"/>
              <a:t> profonde, à </a:t>
            </a:r>
            <a:r>
              <a:rPr lang="it-IT" sz="2800" b="1" dirty="0" err="1" smtClean="0"/>
              <a:t>notre</a:t>
            </a:r>
            <a:r>
              <a:rPr lang="it-IT" sz="2800" b="1" dirty="0" smtClean="0"/>
              <a:t> </a:t>
            </a:r>
            <a:r>
              <a:rPr lang="it-IT" sz="2800" b="1" dirty="0" err="1" smtClean="0"/>
              <a:t>humanité</a:t>
            </a:r>
            <a:r>
              <a:rPr lang="it-IT" sz="2800" dirty="0" smtClean="0"/>
              <a:t>.</a:t>
            </a:r>
            <a:endParaRPr lang="it-IT" sz="2800" dirty="0"/>
          </a:p>
          <a:p>
            <a:pPr marL="0" indent="0">
              <a:buNone/>
            </a:pPr>
            <a:endParaRPr lang="it-IT" dirty="0"/>
          </a:p>
        </p:txBody>
      </p:sp>
    </p:spTree>
    <p:extLst>
      <p:ext uri="{BB962C8B-B14F-4D97-AF65-F5344CB8AC3E}">
        <p14:creationId xmlns:p14="http://schemas.microsoft.com/office/powerpoint/2010/main" val="17705926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     Merci de </a:t>
            </a:r>
            <a:r>
              <a:rPr lang="it-IT" dirty="0" err="1" smtClean="0"/>
              <a:t>votre</a:t>
            </a:r>
            <a:r>
              <a:rPr lang="it-IT" dirty="0" smtClean="0"/>
              <a:t> </a:t>
            </a:r>
            <a:r>
              <a:rPr lang="it-IT" dirty="0" err="1" smtClean="0"/>
              <a:t>attention</a:t>
            </a:r>
            <a:r>
              <a:rPr lang="it-IT" dirty="0" smtClean="0"/>
              <a:t>!</a:t>
            </a:r>
            <a:endParaRPr lang="it-IT" dirty="0"/>
          </a:p>
        </p:txBody>
      </p:sp>
      <p:pic>
        <p:nvPicPr>
          <p:cNvPr id="1028" name="Picture 4" descr="http://static.agendaculturel.fr/im/art_org/w/wajdi-mouawad-8rvg8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2662" y="1969362"/>
            <a:ext cx="6605919" cy="464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353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e">
  <a:themeElements>
    <a:clrScheme name="Ione">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e">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e">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847</TotalTime>
  <Words>4600</Words>
  <Application>Microsoft Office PowerPoint</Application>
  <PresentationFormat>Widescreen</PresentationFormat>
  <Paragraphs>339</Paragraphs>
  <Slides>97</Slides>
  <Notes>2</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97</vt:i4>
      </vt:variant>
    </vt:vector>
  </HeadingPairs>
  <TitlesOfParts>
    <vt:vector size="102" baseType="lpstr">
      <vt:lpstr>Arial</vt:lpstr>
      <vt:lpstr>Calibri</vt:lpstr>
      <vt:lpstr>Century Gothic</vt:lpstr>
      <vt:lpstr>Wingdings 3</vt:lpstr>
      <vt:lpstr>Ione</vt:lpstr>
      <vt:lpstr>Stratégies narratives et techniques linguistiques dans Anima de Wajdi Mouawad</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L’Auteur</vt:lpstr>
      <vt:lpstr>Anima : l’intrigue</vt:lpstr>
      <vt:lpstr>Anima : l’intrigue</vt:lpstr>
      <vt:lpstr>Anima : l’intrigue</vt:lpstr>
      <vt:lpstr>Anima : l’intrigue</vt:lpstr>
      <vt:lpstr>Anima : l’intrigue</vt:lpstr>
      <vt:lpstr>Sabra et Chatila</vt:lpstr>
      <vt:lpstr>Sabra et Chatila</vt:lpstr>
      <vt:lpstr>Sabra et Chatila</vt:lpstr>
      <vt:lpstr>Sabra et Chatila</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P eriplaneta Americana</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Anima : les techniques narratives</vt:lpstr>
      <vt:lpstr>En guise de conclusion</vt:lpstr>
      <vt:lpstr>En guise de conclusion</vt:lpstr>
      <vt:lpstr>Anima : les techniques narratives</vt:lpstr>
      <vt:lpstr>Anima : les techniques narratives</vt:lpstr>
      <vt:lpstr>Anima : les techniques narratives</vt:lpstr>
      <vt:lpstr>Anima : les techniques narratives</vt:lpstr>
      <vt:lpstr>Anima : les techniques narratives</vt:lpstr>
      <vt:lpstr>     Merci de votre attention!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Stratégies narratives et techniques linguistiques dans Anima de Wajdi Mouawad</dc:title>
  <dc:creator>Simonetta</dc:creator>
  <cp:lastModifiedBy>Simonetta</cp:lastModifiedBy>
  <cp:revision>359</cp:revision>
  <dcterms:created xsi:type="dcterms:W3CDTF">2016-10-17T07:51:42Z</dcterms:created>
  <dcterms:modified xsi:type="dcterms:W3CDTF">2016-10-27T12:27:09Z</dcterms:modified>
</cp:coreProperties>
</file>